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8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4" r:id="rId22"/>
    <p:sldId id="285" r:id="rId23"/>
    <p:sldId id="275" r:id="rId24"/>
    <p:sldId id="286" r:id="rId25"/>
    <p:sldId id="276" r:id="rId26"/>
    <p:sldId id="277" r:id="rId27"/>
    <p:sldId id="290" r:id="rId28"/>
    <p:sldId id="289" r:id="rId29"/>
    <p:sldId id="278" r:id="rId30"/>
    <p:sldId id="279" r:id="rId31"/>
    <p:sldId id="291" r:id="rId32"/>
    <p:sldId id="288" r:id="rId33"/>
    <p:sldId id="280" r:id="rId34"/>
    <p:sldId id="281" r:id="rId35"/>
    <p:sldId id="282" r:id="rId36"/>
    <p:sldId id="283" r:id="rId37"/>
  </p:sldIdLst>
  <p:sldSz cx="18288000" cy="10287000"/>
  <p:notesSz cx="6858000" cy="9144000"/>
  <p:embeddedFontLst>
    <p:embeddedFont>
      <p:font typeface="Montserrat Classic Bold" charset="0"/>
      <p:bold r:id="rId38"/>
    </p:embeddedFont>
    <p:embeddedFont>
      <p:font typeface="Montserrat Classic" charset="0"/>
      <p:regular r:id="rId39"/>
    </p:embeddedFont>
    <p:embeddedFont>
      <p:font typeface="Calibri" pitchFamily="34" charset="0"/>
      <p:regular r:id="rId40"/>
      <p:bold r:id="rId41"/>
      <p:italic r:id="rId42"/>
      <p:boldItalic r:id="rId43"/>
    </p:embeddedFont>
    <p:embeddedFont>
      <p:font typeface="Montserrat" pitchFamily="2"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p:scale>
          <a:sx n="51" d="100"/>
          <a:sy n="51" d="100"/>
        </p:scale>
        <p:origin x="-1044"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943468" y="801987"/>
            <a:ext cx="6570884" cy="656037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alpha val="9803"/>
              </a:srgbClr>
            </a:solidFill>
          </p:spPr>
        </p:sp>
      </p:grpSp>
      <p:pic>
        <p:nvPicPr>
          <p:cNvPr id="4" name="Picture 4"/>
          <p:cNvPicPr>
            <a:picLocks noChangeAspect="1"/>
          </p:cNvPicPr>
          <p:nvPr/>
        </p:nvPicPr>
        <p:blipFill>
          <a:blip r:embed="rId2"/>
          <a:srcRect/>
          <a:stretch>
            <a:fillRect/>
          </a:stretch>
        </p:blipFill>
        <p:spPr>
          <a:xfrm>
            <a:off x="8497795" y="-1888374"/>
            <a:ext cx="18274482" cy="12175374"/>
          </a:xfrm>
          <a:prstGeom prst="rect">
            <a:avLst/>
          </a:prstGeom>
        </p:spPr>
      </p:pic>
      <p:sp>
        <p:nvSpPr>
          <p:cNvPr id="5" name="AutoShape 5"/>
          <p:cNvSpPr/>
          <p:nvPr/>
        </p:nvSpPr>
        <p:spPr>
          <a:xfrm rot="2700000">
            <a:off x="-3860984" y="804353"/>
            <a:ext cx="20979784" cy="13680140"/>
          </a:xfrm>
          <a:prstGeom prst="rect">
            <a:avLst/>
          </a:prstGeom>
          <a:solidFill>
            <a:srgbClr val="342D47"/>
          </a:solidFill>
        </p:spPr>
      </p:sp>
      <p:sp>
        <p:nvSpPr>
          <p:cNvPr id="6" name="AutoShape 6"/>
          <p:cNvSpPr/>
          <p:nvPr/>
        </p:nvSpPr>
        <p:spPr>
          <a:xfrm rot="2700000">
            <a:off x="-1543070" y="-927820"/>
            <a:ext cx="16230600" cy="33751"/>
          </a:xfrm>
          <a:prstGeom prst="rect">
            <a:avLst/>
          </a:prstGeom>
          <a:solidFill>
            <a:srgbClr val="F8FBF8"/>
          </a:solidFill>
        </p:spPr>
      </p:sp>
      <p:grpSp>
        <p:nvGrpSpPr>
          <p:cNvPr id="7" name="Group 7"/>
          <p:cNvGrpSpPr/>
          <p:nvPr/>
        </p:nvGrpSpPr>
        <p:grpSpPr>
          <a:xfrm>
            <a:off x="1028700" y="4588673"/>
            <a:ext cx="12084705" cy="4366890"/>
            <a:chOff x="0" y="0"/>
            <a:chExt cx="16112940" cy="5822520"/>
          </a:xfrm>
        </p:grpSpPr>
        <p:sp>
          <p:nvSpPr>
            <p:cNvPr id="8" name="TextBox 8"/>
            <p:cNvSpPr txBox="1"/>
            <p:nvPr/>
          </p:nvSpPr>
          <p:spPr>
            <a:xfrm>
              <a:off x="0" y="57150"/>
              <a:ext cx="16112940" cy="2669286"/>
            </a:xfrm>
            <a:prstGeom prst="rect">
              <a:avLst/>
            </a:prstGeom>
          </p:spPr>
          <p:txBody>
            <a:bodyPr lIns="0" tIns="0" rIns="0" bIns="0" rtlCol="0" anchor="t">
              <a:spAutoFit/>
            </a:bodyPr>
            <a:lstStyle/>
            <a:p>
              <a:pPr>
                <a:lnSpc>
                  <a:spcPts val="5185"/>
                </a:lnSpc>
              </a:pPr>
              <a:r>
                <a:rPr lang="en-US" sz="4800" spc="336" dirty="0">
                  <a:solidFill>
                    <a:srgbClr val="F8FBF8"/>
                  </a:solidFill>
                  <a:latin typeface="Montserrat Classic Bold" panose="00000800000000000000"/>
                </a:rPr>
                <a:t>TOOL STATE CLASSIFICATION USING MACHINE LEARNING AND DEEP LEARNING ALGORITHMS</a:t>
              </a:r>
            </a:p>
          </p:txBody>
        </p:sp>
        <p:sp>
          <p:nvSpPr>
            <p:cNvPr id="9" name="TextBox 9"/>
            <p:cNvSpPr txBox="1"/>
            <p:nvPr/>
          </p:nvSpPr>
          <p:spPr>
            <a:xfrm>
              <a:off x="0" y="3379040"/>
              <a:ext cx="15130519" cy="2443480"/>
            </a:xfrm>
            <a:prstGeom prst="rect">
              <a:avLst/>
            </a:prstGeom>
          </p:spPr>
          <p:txBody>
            <a:bodyPr lIns="0" tIns="0" rIns="0" bIns="0" rtlCol="0" anchor="t">
              <a:spAutoFit/>
            </a:bodyPr>
            <a:lstStyle/>
            <a:p>
              <a:pPr>
                <a:lnSpc>
                  <a:spcPts val="2940"/>
                </a:lnSpc>
              </a:pPr>
              <a:r>
                <a:rPr lang="en-US" sz="2100" spc="147">
                  <a:solidFill>
                    <a:srgbClr val="F8FBF8"/>
                  </a:solidFill>
                  <a:latin typeface="Montserrat Classic" panose="00000500000000000000"/>
                </a:rPr>
                <a:t>Mentors:</a:t>
              </a:r>
            </a:p>
            <a:p>
              <a:pPr>
                <a:lnSpc>
                  <a:spcPts val="2940"/>
                </a:lnSpc>
              </a:pPr>
              <a:r>
                <a:rPr lang="en-US" sz="2100" spc="147">
                  <a:solidFill>
                    <a:srgbClr val="F8FBF8"/>
                  </a:solidFill>
                  <a:latin typeface="Montserrat Classic" panose="00000500000000000000"/>
                </a:rPr>
                <a:t>Ajesh Rajan, Rahmatullah Zacki</a:t>
              </a:r>
            </a:p>
            <a:p>
              <a:pPr>
                <a:lnSpc>
                  <a:spcPts val="2940"/>
                </a:lnSpc>
              </a:pPr>
              <a:endParaRPr/>
            </a:p>
            <a:p>
              <a:pPr>
                <a:lnSpc>
                  <a:spcPts val="2940"/>
                </a:lnSpc>
              </a:pPr>
              <a:r>
                <a:rPr lang="en-US" sz="2100" spc="147">
                  <a:solidFill>
                    <a:srgbClr val="F8FBF8"/>
                  </a:solidFill>
                  <a:latin typeface="Montserrat Classic" panose="00000500000000000000"/>
                </a:rPr>
                <a:t>Performed By:</a:t>
              </a:r>
            </a:p>
            <a:p>
              <a:pPr>
                <a:lnSpc>
                  <a:spcPts val="2940"/>
                </a:lnSpc>
              </a:pPr>
              <a:r>
                <a:rPr lang="en-US" sz="2100" spc="147">
                  <a:solidFill>
                    <a:srgbClr val="F8FBF8"/>
                  </a:solidFill>
                  <a:latin typeface="Montserrat Classic" panose="00000500000000000000"/>
                </a:rPr>
                <a:t>Nikhil Kumar</a:t>
              </a:r>
            </a:p>
          </p:txBody>
        </p:sp>
      </p:grpSp>
      <p:sp>
        <p:nvSpPr>
          <p:cNvPr id="10" name="TextBox 10"/>
          <p:cNvSpPr txBox="1"/>
          <p:nvPr/>
        </p:nvSpPr>
        <p:spPr>
          <a:xfrm>
            <a:off x="1028700" y="962025"/>
            <a:ext cx="6303534" cy="523875"/>
          </a:xfrm>
          <a:prstGeom prst="rect">
            <a:avLst/>
          </a:prstGeom>
        </p:spPr>
        <p:txBody>
          <a:bodyPr lIns="0" tIns="0" rIns="0" bIns="0" rtlCol="0" anchor="t">
            <a:spAutoFit/>
          </a:bodyPr>
          <a:lstStyle/>
          <a:p>
            <a:pPr>
              <a:lnSpc>
                <a:spcPts val="4200"/>
              </a:lnSpc>
            </a:pPr>
            <a:r>
              <a:rPr lang="en-US" sz="3000" spc="330">
                <a:solidFill>
                  <a:srgbClr val="F8FBF8"/>
                </a:solidFill>
                <a:latin typeface="Montserrat Classic" panose="00000500000000000000"/>
              </a:rPr>
              <a:t>LTI CAMPUS INTERN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BF8"/>
        </a:solidFill>
        <a:effectLst/>
      </p:bgPr>
    </p:bg>
    <p:spTree>
      <p:nvGrpSpPr>
        <p:cNvPr id="1" name=""/>
        <p:cNvGrpSpPr/>
        <p:nvPr/>
      </p:nvGrpSpPr>
      <p:grpSpPr>
        <a:xfrm>
          <a:off x="0" y="0"/>
          <a:ext cx="0" cy="0"/>
          <a:chOff x="0" y="0"/>
          <a:chExt cx="0" cy="0"/>
        </a:xfrm>
      </p:grpSpPr>
      <p:sp>
        <p:nvSpPr>
          <p:cNvPr id="2" name="AutoShape 2"/>
          <p:cNvSpPr/>
          <p:nvPr/>
        </p:nvSpPr>
        <p:spPr>
          <a:xfrm>
            <a:off x="-444932" y="-2857500"/>
            <a:ext cx="19177863" cy="4998946"/>
          </a:xfrm>
          <a:prstGeom prst="rect">
            <a:avLst/>
          </a:prstGeom>
          <a:solidFill>
            <a:srgbClr val="342D47"/>
          </a:solidFill>
        </p:spPr>
      </p:sp>
      <p:sp>
        <p:nvSpPr>
          <p:cNvPr id="3" name="AutoShape 3"/>
          <p:cNvSpPr/>
          <p:nvPr/>
        </p:nvSpPr>
        <p:spPr>
          <a:xfrm rot="5400000">
            <a:off x="-1890224" y="11611496"/>
            <a:ext cx="16230600" cy="33751"/>
          </a:xfrm>
          <a:prstGeom prst="rect">
            <a:avLst/>
          </a:prstGeom>
          <a:solidFill>
            <a:srgbClr val="342D47"/>
          </a:solidFill>
        </p:spPr>
      </p:sp>
      <p:sp>
        <p:nvSpPr>
          <p:cNvPr id="4" name="AutoShape 4"/>
          <p:cNvSpPr/>
          <p:nvPr/>
        </p:nvSpPr>
        <p:spPr>
          <a:xfrm rot="5400000">
            <a:off x="4109785" y="11611496"/>
            <a:ext cx="16230600" cy="33751"/>
          </a:xfrm>
          <a:prstGeom prst="rect">
            <a:avLst/>
          </a:prstGeom>
          <a:solidFill>
            <a:srgbClr val="342D47"/>
          </a:solidFill>
        </p:spPr>
      </p:sp>
      <p:pic>
        <p:nvPicPr>
          <p:cNvPr id="6" name="Picture 6"/>
          <p:cNvPicPr>
            <a:picLocks noChangeAspect="1"/>
          </p:cNvPicPr>
          <p:nvPr/>
        </p:nvPicPr>
        <p:blipFill>
          <a:blip r:embed="rId2"/>
          <a:srcRect/>
          <a:stretch>
            <a:fillRect/>
          </a:stretch>
        </p:blipFill>
        <p:spPr>
          <a:xfrm>
            <a:off x="12530667" y="3346012"/>
            <a:ext cx="5473996" cy="2985816"/>
          </a:xfrm>
          <a:prstGeom prst="rect">
            <a:avLst/>
          </a:prstGeom>
        </p:spPr>
      </p:pic>
      <p:pic>
        <p:nvPicPr>
          <p:cNvPr id="7" name="Picture 7"/>
          <p:cNvPicPr>
            <a:picLocks noChangeAspect="1"/>
          </p:cNvPicPr>
          <p:nvPr/>
        </p:nvPicPr>
        <p:blipFill>
          <a:blip r:embed="rId3"/>
          <a:srcRect/>
          <a:stretch>
            <a:fillRect/>
          </a:stretch>
        </p:blipFill>
        <p:spPr>
          <a:xfrm>
            <a:off x="6637829" y="2417671"/>
            <a:ext cx="4977983" cy="5185399"/>
          </a:xfrm>
          <a:prstGeom prst="rect">
            <a:avLst/>
          </a:prstGeom>
        </p:spPr>
      </p:pic>
      <p:pic>
        <p:nvPicPr>
          <p:cNvPr id="8" name="Picture 8"/>
          <p:cNvPicPr>
            <a:picLocks noChangeAspect="1"/>
          </p:cNvPicPr>
          <p:nvPr/>
        </p:nvPicPr>
        <p:blipFill>
          <a:blip r:embed="rId4"/>
          <a:srcRect/>
          <a:stretch>
            <a:fillRect/>
          </a:stretch>
        </p:blipFill>
        <p:spPr>
          <a:xfrm>
            <a:off x="544327" y="2596757"/>
            <a:ext cx="5260207" cy="4484326"/>
          </a:xfrm>
          <a:prstGeom prst="rect">
            <a:avLst/>
          </a:prstGeom>
        </p:spPr>
      </p:pic>
      <p:grpSp>
        <p:nvGrpSpPr>
          <p:cNvPr id="9" name="Group 9"/>
          <p:cNvGrpSpPr/>
          <p:nvPr/>
        </p:nvGrpSpPr>
        <p:grpSpPr>
          <a:xfrm>
            <a:off x="1028700" y="7711623"/>
            <a:ext cx="4291461" cy="2228667"/>
            <a:chOff x="0" y="0"/>
            <a:chExt cx="5721947" cy="2971557"/>
          </a:xfrm>
        </p:grpSpPr>
        <p:sp>
          <p:nvSpPr>
            <p:cNvPr id="10" name="TextBox 10"/>
            <p:cNvSpPr txBox="1"/>
            <p:nvPr/>
          </p:nvSpPr>
          <p:spPr>
            <a:xfrm>
              <a:off x="0" y="-57150"/>
              <a:ext cx="5721947" cy="698077"/>
            </a:xfrm>
            <a:prstGeom prst="rect">
              <a:avLst/>
            </a:prstGeom>
          </p:spPr>
          <p:txBody>
            <a:bodyPr lIns="0" tIns="0" rIns="0" bIns="0" rtlCol="0" anchor="t">
              <a:spAutoFit/>
            </a:bodyPr>
            <a:lstStyle/>
            <a:p>
              <a:pPr algn="ctr">
                <a:lnSpc>
                  <a:spcPts val="4480"/>
                </a:lnSpc>
              </a:pPr>
              <a:r>
                <a:rPr lang="en-US" sz="3200" spc="352">
                  <a:solidFill>
                    <a:srgbClr val="342D47"/>
                  </a:solidFill>
                  <a:latin typeface="Montserrat Classic" panose="00000500000000000000"/>
                </a:rPr>
                <a:t>SD</a:t>
              </a:r>
            </a:p>
          </p:txBody>
        </p:sp>
        <p:sp>
          <p:nvSpPr>
            <p:cNvPr id="11" name="TextBox 11"/>
            <p:cNvSpPr txBox="1"/>
            <p:nvPr/>
          </p:nvSpPr>
          <p:spPr>
            <a:xfrm>
              <a:off x="0" y="887487"/>
              <a:ext cx="5721947" cy="2084070"/>
            </a:xfrm>
            <a:prstGeom prst="rect">
              <a:avLst/>
            </a:prstGeom>
          </p:spPr>
          <p:txBody>
            <a:bodyPr lIns="0" tIns="0" rIns="0" bIns="0" rtlCol="0" anchor="t">
              <a:spAutoFit/>
            </a:bodyPr>
            <a:lstStyle/>
            <a:p>
              <a:pPr algn="ctr">
                <a:lnSpc>
                  <a:spcPts val="3150"/>
                </a:lnSpc>
              </a:pPr>
              <a:r>
                <a:rPr lang="en-US" sz="2100" spc="21">
                  <a:solidFill>
                    <a:srgbClr val="342D47"/>
                  </a:solidFill>
                  <a:latin typeface="Montserrat Light" panose="00000400000000000000"/>
                </a:rPr>
                <a:t>Based on the standard deviation we choose features. The features who are constant or nearly constant are ignored</a:t>
              </a:r>
            </a:p>
          </p:txBody>
        </p:sp>
      </p:grpSp>
      <p:grpSp>
        <p:nvGrpSpPr>
          <p:cNvPr id="12" name="Group 12"/>
          <p:cNvGrpSpPr/>
          <p:nvPr/>
        </p:nvGrpSpPr>
        <p:grpSpPr>
          <a:xfrm>
            <a:off x="6981091" y="7711623"/>
            <a:ext cx="4291461" cy="2228667"/>
            <a:chOff x="0" y="0"/>
            <a:chExt cx="5721947" cy="2971557"/>
          </a:xfrm>
        </p:grpSpPr>
        <p:sp>
          <p:nvSpPr>
            <p:cNvPr id="13" name="TextBox 13"/>
            <p:cNvSpPr txBox="1"/>
            <p:nvPr/>
          </p:nvSpPr>
          <p:spPr>
            <a:xfrm>
              <a:off x="0" y="-57150"/>
              <a:ext cx="5721947" cy="698077"/>
            </a:xfrm>
            <a:prstGeom prst="rect">
              <a:avLst/>
            </a:prstGeom>
          </p:spPr>
          <p:txBody>
            <a:bodyPr lIns="0" tIns="0" rIns="0" bIns="0" rtlCol="0" anchor="t">
              <a:spAutoFit/>
            </a:bodyPr>
            <a:lstStyle/>
            <a:p>
              <a:pPr algn="ctr">
                <a:lnSpc>
                  <a:spcPts val="4480"/>
                </a:lnSpc>
              </a:pPr>
              <a:r>
                <a:rPr lang="en-US" sz="3200" spc="352">
                  <a:solidFill>
                    <a:srgbClr val="342D47"/>
                  </a:solidFill>
                  <a:latin typeface="Montserrat Classic" panose="00000500000000000000"/>
                </a:rPr>
                <a:t>CORRELATION </a:t>
              </a:r>
            </a:p>
          </p:txBody>
        </p:sp>
        <p:sp>
          <p:nvSpPr>
            <p:cNvPr id="14" name="TextBox 14"/>
            <p:cNvSpPr txBox="1"/>
            <p:nvPr/>
          </p:nvSpPr>
          <p:spPr>
            <a:xfrm>
              <a:off x="0" y="887487"/>
              <a:ext cx="5721947" cy="2084070"/>
            </a:xfrm>
            <a:prstGeom prst="rect">
              <a:avLst/>
            </a:prstGeom>
          </p:spPr>
          <p:txBody>
            <a:bodyPr lIns="0" tIns="0" rIns="0" bIns="0" rtlCol="0" anchor="t">
              <a:spAutoFit/>
            </a:bodyPr>
            <a:lstStyle/>
            <a:p>
              <a:pPr algn="ctr">
                <a:lnSpc>
                  <a:spcPts val="3150"/>
                </a:lnSpc>
              </a:pPr>
              <a:r>
                <a:rPr lang="en-US" sz="2100" spc="21">
                  <a:solidFill>
                    <a:srgbClr val="342D47"/>
                  </a:solidFill>
                  <a:latin typeface="Montserrat Light" panose="00000400000000000000"/>
                </a:rPr>
                <a:t>It tells us how features are related to the target. Correlation values are  both positive and negative</a:t>
              </a:r>
            </a:p>
          </p:txBody>
        </p:sp>
      </p:grpSp>
      <p:grpSp>
        <p:nvGrpSpPr>
          <p:cNvPr id="15" name="Group 15"/>
          <p:cNvGrpSpPr/>
          <p:nvPr/>
        </p:nvGrpSpPr>
        <p:grpSpPr>
          <a:xfrm>
            <a:off x="12950660" y="7711623"/>
            <a:ext cx="4291461" cy="1828617"/>
            <a:chOff x="0" y="0"/>
            <a:chExt cx="5721947" cy="2438157"/>
          </a:xfrm>
        </p:grpSpPr>
        <p:sp>
          <p:nvSpPr>
            <p:cNvPr id="16" name="TextBox 16"/>
            <p:cNvSpPr txBox="1"/>
            <p:nvPr/>
          </p:nvSpPr>
          <p:spPr>
            <a:xfrm>
              <a:off x="0" y="-57150"/>
              <a:ext cx="5721947" cy="698077"/>
            </a:xfrm>
            <a:prstGeom prst="rect">
              <a:avLst/>
            </a:prstGeom>
          </p:spPr>
          <p:txBody>
            <a:bodyPr lIns="0" tIns="0" rIns="0" bIns="0" rtlCol="0" anchor="t">
              <a:spAutoFit/>
            </a:bodyPr>
            <a:lstStyle/>
            <a:p>
              <a:pPr algn="ctr">
                <a:lnSpc>
                  <a:spcPts val="4480"/>
                </a:lnSpc>
              </a:pPr>
              <a:r>
                <a:rPr lang="en-US" sz="3200" spc="352">
                  <a:solidFill>
                    <a:srgbClr val="342D47"/>
                  </a:solidFill>
                  <a:latin typeface="Montserrat Classic" panose="00000500000000000000"/>
                </a:rPr>
                <a:t>FEATURE IMP.</a:t>
              </a:r>
            </a:p>
          </p:txBody>
        </p:sp>
        <p:sp>
          <p:nvSpPr>
            <p:cNvPr id="17" name="TextBox 17"/>
            <p:cNvSpPr txBox="1"/>
            <p:nvPr/>
          </p:nvSpPr>
          <p:spPr>
            <a:xfrm>
              <a:off x="0" y="887487"/>
              <a:ext cx="5721947" cy="1550670"/>
            </a:xfrm>
            <a:prstGeom prst="rect">
              <a:avLst/>
            </a:prstGeom>
          </p:spPr>
          <p:txBody>
            <a:bodyPr lIns="0" tIns="0" rIns="0" bIns="0" rtlCol="0" anchor="t">
              <a:spAutoFit/>
            </a:bodyPr>
            <a:lstStyle/>
            <a:p>
              <a:pPr algn="ctr">
                <a:lnSpc>
                  <a:spcPts val="3150"/>
                </a:lnSpc>
              </a:pPr>
              <a:r>
                <a:rPr lang="en-US" sz="2100" spc="21">
                  <a:solidFill>
                    <a:srgbClr val="342D47"/>
                  </a:solidFill>
                  <a:latin typeface="Montserrat Light" panose="00000400000000000000"/>
                </a:rPr>
                <a:t>Feature importance gives us a score for each feature of your data</a:t>
              </a:r>
            </a:p>
          </p:txBody>
        </p:sp>
      </p:grpSp>
      <p:sp>
        <p:nvSpPr>
          <p:cNvPr id="18" name="TextBox 18"/>
          <p:cNvSpPr txBox="1"/>
          <p:nvPr/>
        </p:nvSpPr>
        <p:spPr>
          <a:xfrm>
            <a:off x="1117912" y="596625"/>
            <a:ext cx="16052175" cy="771144"/>
          </a:xfrm>
          <a:prstGeom prst="rect">
            <a:avLst/>
          </a:prstGeom>
        </p:spPr>
        <p:txBody>
          <a:bodyPr lIns="0" tIns="0" rIns="0" bIns="0" rtlCol="0" anchor="t">
            <a:spAutoFit/>
          </a:bodyPr>
          <a:lstStyle/>
          <a:p>
            <a:pPr algn="ctr">
              <a:lnSpc>
                <a:spcPts val="6290"/>
              </a:lnSpc>
            </a:pPr>
            <a:r>
              <a:rPr lang="en-US" sz="4800" spc="139">
                <a:solidFill>
                  <a:srgbClr val="F8FBF8"/>
                </a:solidFill>
                <a:latin typeface="Montserrat Classic Bold" panose="00000800000000000000"/>
              </a:rPr>
              <a:t>FEATURE IMPORTANCE DISTRIBUTIONS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FEATURE SELECTION</a:t>
            </a:r>
          </a:p>
        </p:txBody>
      </p:sp>
      <p:sp>
        <p:nvSpPr>
          <p:cNvPr id="6" name="TextBox 6"/>
          <p:cNvSpPr txBox="1"/>
          <p:nvPr/>
        </p:nvSpPr>
        <p:spPr>
          <a:xfrm>
            <a:off x="1028700" y="2675704"/>
            <a:ext cx="14016394" cy="4887966"/>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Why is Data Feature selection important?</a:t>
            </a:r>
          </a:p>
          <a:p>
            <a:pPr>
              <a:lnSpc>
                <a:spcPts val="3890"/>
              </a:lnSpc>
            </a:pPr>
            <a:endParaRPr/>
          </a:p>
          <a:p>
            <a:pPr>
              <a:lnSpc>
                <a:spcPts val="3890"/>
              </a:lnSpc>
            </a:pPr>
            <a:r>
              <a:rPr lang="en-US" sz="2800" spc="128" dirty="0">
                <a:solidFill>
                  <a:srgbClr val="FFFFFF"/>
                </a:solidFill>
                <a:latin typeface="Montserrat Classic" panose="00000500000000000000"/>
              </a:rPr>
              <a:t>Feature selection hugely impacts the performance of the model. So the irrelevant features should be removed so that the performance of model is least affected.</a:t>
            </a:r>
          </a:p>
          <a:p>
            <a:pPr>
              <a:lnSpc>
                <a:spcPts val="3890"/>
              </a:lnSpc>
            </a:pPr>
            <a:endParaRP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It helps in improving accuracy.</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It reduces </a:t>
            </a:r>
            <a:r>
              <a:rPr lang="en-US" sz="2800" spc="128" dirty="0" err="1">
                <a:solidFill>
                  <a:srgbClr val="FFFFFF"/>
                </a:solidFill>
                <a:latin typeface="Montserrat Classic" panose="00000500000000000000"/>
              </a:rPr>
              <a:t>overfitting</a:t>
            </a:r>
            <a:r>
              <a:rPr lang="en-US" sz="2800" spc="128" dirty="0">
                <a:solidFill>
                  <a:srgbClr val="FFFFFF"/>
                </a:solidFill>
                <a:latin typeface="Montserrat Classic" panose="00000500000000000000"/>
              </a:rPr>
              <a:t> because the model is not being trained on noisy data.</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It reduces model training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2078390"/>
            <a:ext cx="14016394" cy="3415595"/>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Feature creation is a step which is performed for a dataset or certain series if the features contain high amount of noise. Noisy data are inaccurate and are caused mainly due to human errors. </a:t>
            </a:r>
          </a:p>
          <a:p>
            <a:pPr>
              <a:lnSpc>
                <a:spcPts val="3890"/>
              </a:lnSpc>
            </a:pPr>
            <a:r>
              <a:rPr lang="en-US" sz="2800" spc="128" dirty="0">
                <a:solidFill>
                  <a:srgbClr val="FFFFFF"/>
                </a:solidFill>
                <a:latin typeface="Montserrat Classic" panose="00000500000000000000"/>
              </a:rPr>
              <a:t>We used two methods to remove noise and smooth the data.</a:t>
            </a:r>
          </a:p>
          <a:p>
            <a:pPr>
              <a:lnSpc>
                <a:spcPts val="3890"/>
              </a:lnSpc>
            </a:pPr>
            <a:endParaRP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Sliding window average mean</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Exponential forecast data smoothing method</a:t>
            </a:r>
          </a:p>
        </p:txBody>
      </p:sp>
      <p:pic>
        <p:nvPicPr>
          <p:cNvPr id="8" name="Picture 8"/>
          <p:cNvPicPr>
            <a:picLocks noChangeAspect="1"/>
          </p:cNvPicPr>
          <p:nvPr/>
        </p:nvPicPr>
        <p:blipFill>
          <a:blip r:embed="rId2"/>
          <a:srcRect/>
          <a:stretch>
            <a:fillRect/>
          </a:stretch>
        </p:blipFill>
        <p:spPr>
          <a:xfrm>
            <a:off x="5045181" y="6053018"/>
            <a:ext cx="8197638" cy="4016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FEATURE CREATION AND SCALING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8978809" y="3277840"/>
            <a:ext cx="7841995" cy="2115964"/>
          </a:xfrm>
          <a:prstGeom prst="rect">
            <a:avLst/>
          </a:prstGeom>
        </p:spPr>
        <p:txBody>
          <a:bodyPr lIns="0" tIns="0" rIns="0" bIns="0" rtlCol="0" anchor="t">
            <a:spAutoFit/>
          </a:bodyPr>
          <a:lstStyle/>
          <a:p>
            <a:pPr>
              <a:lnSpc>
                <a:spcPts val="3335"/>
              </a:lnSpc>
            </a:pPr>
            <a:r>
              <a:rPr lang="en-US" sz="2400" spc="110" dirty="0">
                <a:solidFill>
                  <a:srgbClr val="FFFFFF"/>
                </a:solidFill>
                <a:latin typeface="Montserrat Classic" panose="00000500000000000000"/>
              </a:rPr>
              <a:t>Running Mean helps to determine the  </a:t>
            </a:r>
            <a:endParaRPr lang="en-US" sz="2400" spc="110" dirty="0" smtClean="0">
              <a:solidFill>
                <a:srgbClr val="FFFFFF"/>
              </a:solidFill>
              <a:latin typeface="Montserrat Classic" panose="00000500000000000000"/>
            </a:endParaRPr>
          </a:p>
          <a:p>
            <a:pPr>
              <a:lnSpc>
                <a:spcPts val="3335"/>
              </a:lnSpc>
            </a:pPr>
            <a:r>
              <a:rPr lang="en-US" sz="2400" spc="110" dirty="0" smtClean="0">
                <a:solidFill>
                  <a:srgbClr val="FFFFFF"/>
                </a:solidFill>
                <a:latin typeface="Montserrat Classic" panose="00000500000000000000"/>
              </a:rPr>
              <a:t>underlying trend</a:t>
            </a:r>
            <a:r>
              <a:rPr lang="en-US" sz="2400" spc="110" dirty="0">
                <a:solidFill>
                  <a:srgbClr val="FFFFFF"/>
                </a:solidFill>
                <a:latin typeface="Montserrat Classic" panose="00000500000000000000"/>
              </a:rPr>
              <a:t> in a feature of the </a:t>
            </a:r>
            <a:r>
              <a:rPr lang="en-US" sz="2400" spc="110" dirty="0" smtClean="0">
                <a:solidFill>
                  <a:srgbClr val="FFFFFF"/>
                </a:solidFill>
                <a:latin typeface="Montserrat Classic" panose="00000500000000000000"/>
              </a:rPr>
              <a:t>data.</a:t>
            </a:r>
          </a:p>
          <a:p>
            <a:pPr>
              <a:lnSpc>
                <a:spcPts val="3335"/>
              </a:lnSpc>
            </a:pPr>
            <a:r>
              <a:rPr lang="en-US" sz="2400" spc="110" dirty="0" smtClean="0">
                <a:solidFill>
                  <a:srgbClr val="FFFFFF"/>
                </a:solidFill>
                <a:latin typeface="Montserrat Classic" panose="00000500000000000000"/>
              </a:rPr>
              <a:t>A</a:t>
            </a:r>
            <a:r>
              <a:rPr lang="en-US" sz="2400" spc="110" dirty="0">
                <a:solidFill>
                  <a:srgbClr val="FFFFFF"/>
                </a:solidFill>
                <a:latin typeface="Montserrat Classic" panose="00000500000000000000"/>
              </a:rPr>
              <a:t> running </a:t>
            </a:r>
            <a:r>
              <a:rPr lang="en-US" sz="2400" spc="110" dirty="0" smtClean="0">
                <a:solidFill>
                  <a:srgbClr val="FFFFFF"/>
                </a:solidFill>
                <a:latin typeface="Montserrat Classic" panose="00000500000000000000"/>
              </a:rPr>
              <a:t>mean is</a:t>
            </a:r>
            <a:r>
              <a:rPr lang="en-US" sz="2400" spc="110" dirty="0">
                <a:solidFill>
                  <a:srgbClr val="FFFFFF"/>
                </a:solidFill>
                <a:latin typeface="Montserrat Classic" panose="00000500000000000000"/>
              </a:rPr>
              <a:t> an average for </a:t>
            </a:r>
            <a:r>
              <a:rPr lang="en-US" sz="2400" spc="110" dirty="0" smtClean="0">
                <a:solidFill>
                  <a:srgbClr val="FFFFFF"/>
                </a:solidFill>
                <a:latin typeface="Montserrat Classic" panose="00000500000000000000"/>
              </a:rPr>
              <a:t>a window</a:t>
            </a:r>
            <a:endParaRPr lang="en-US" sz="2400" spc="110" dirty="0">
              <a:solidFill>
                <a:srgbClr val="FFFFFF"/>
              </a:solidFill>
              <a:latin typeface="Montserrat Classic" panose="00000500000000000000"/>
            </a:endParaRPr>
          </a:p>
          <a:p>
            <a:pPr>
              <a:lnSpc>
                <a:spcPts val="3335"/>
              </a:lnSpc>
            </a:pPr>
            <a:r>
              <a:rPr lang="en-US" sz="2400" spc="110" dirty="0" smtClean="0">
                <a:solidFill>
                  <a:srgbClr val="FFFFFF"/>
                </a:solidFill>
                <a:latin typeface="Montserrat Classic" panose="00000500000000000000"/>
              </a:rPr>
              <a:t>of</a:t>
            </a:r>
            <a:r>
              <a:rPr lang="en-US" sz="2400" spc="110" dirty="0">
                <a:solidFill>
                  <a:srgbClr val="FFFFFF"/>
                </a:solidFill>
                <a:latin typeface="Montserrat Classic" panose="00000500000000000000"/>
              </a:rPr>
              <a:t> data, where the window is a series </a:t>
            </a:r>
            <a:r>
              <a:rPr lang="en-US" sz="2400" spc="110" dirty="0" smtClean="0">
                <a:solidFill>
                  <a:srgbClr val="FFFFFF"/>
                </a:solidFill>
                <a:latin typeface="Montserrat Classic" panose="00000500000000000000"/>
              </a:rPr>
              <a:t>of</a:t>
            </a:r>
          </a:p>
          <a:p>
            <a:pPr>
              <a:lnSpc>
                <a:spcPts val="3335"/>
              </a:lnSpc>
            </a:pPr>
            <a:r>
              <a:rPr lang="en-US" sz="2400" spc="110" dirty="0" smtClean="0">
                <a:solidFill>
                  <a:srgbClr val="FFFFFF"/>
                </a:solidFill>
                <a:latin typeface="Montserrat Classic" panose="00000500000000000000"/>
              </a:rPr>
              <a:t>sequential</a:t>
            </a:r>
            <a:r>
              <a:rPr lang="en-US" sz="2400" spc="110" dirty="0">
                <a:solidFill>
                  <a:srgbClr val="FFFFFF"/>
                </a:solidFill>
                <a:latin typeface="Montserrat Classic" panose="00000500000000000000"/>
              </a:rPr>
              <a:t> values </a:t>
            </a:r>
            <a:r>
              <a:rPr lang="en-US" sz="2400" spc="110" dirty="0" smtClean="0">
                <a:solidFill>
                  <a:srgbClr val="FFFFFF"/>
                </a:solidFill>
                <a:latin typeface="Montserrat Classic" panose="00000500000000000000"/>
              </a:rPr>
              <a:t>from the</a:t>
            </a:r>
            <a:r>
              <a:rPr lang="en-US" sz="2400" spc="110" dirty="0">
                <a:solidFill>
                  <a:srgbClr val="FFFFFF"/>
                </a:solidFill>
                <a:latin typeface="Montserrat Classic" panose="00000500000000000000"/>
              </a:rPr>
              <a:t> data.</a:t>
            </a:r>
          </a:p>
        </p:txBody>
      </p:sp>
      <p:sp>
        <p:nvSpPr>
          <p:cNvPr id="6" name="TextBox 6"/>
          <p:cNvSpPr txBox="1"/>
          <p:nvPr/>
        </p:nvSpPr>
        <p:spPr>
          <a:xfrm>
            <a:off x="810322" y="7437984"/>
            <a:ext cx="8282787" cy="2034673"/>
          </a:xfrm>
          <a:prstGeom prst="rect">
            <a:avLst/>
          </a:prstGeom>
        </p:spPr>
        <p:txBody>
          <a:bodyPr lIns="0" tIns="0" rIns="0" bIns="0" rtlCol="0" anchor="t">
            <a:spAutoFit/>
          </a:bodyPr>
          <a:lstStyle/>
          <a:p>
            <a:pPr algn="r">
              <a:lnSpc>
                <a:spcPts val="3335"/>
              </a:lnSpc>
            </a:pPr>
            <a:r>
              <a:rPr lang="en-US" sz="2400" spc="110">
                <a:solidFill>
                  <a:srgbClr val="FFFFFF"/>
                </a:solidFill>
                <a:latin typeface="Montserrat Classic" panose="00000500000000000000"/>
              </a:rPr>
              <a:t>Exponential smoothing is a technique for smoothing data using the exponential window function. Here the exponential smoothing function acts as a low pass filter.</a:t>
            </a:r>
          </a:p>
        </p:txBody>
      </p:sp>
      <p:pic>
        <p:nvPicPr>
          <p:cNvPr id="11" name="Picture 11"/>
          <p:cNvPicPr>
            <a:picLocks noChangeAspect="1"/>
          </p:cNvPicPr>
          <p:nvPr/>
        </p:nvPicPr>
        <p:blipFill>
          <a:blip r:embed="rId2"/>
          <a:srcRect/>
          <a:stretch>
            <a:fillRect/>
          </a:stretch>
        </p:blipFill>
        <p:spPr>
          <a:xfrm>
            <a:off x="331096" y="3178788"/>
            <a:ext cx="8111563" cy="3346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2"/>
          <p:cNvPicPr>
            <a:picLocks noChangeAspect="1"/>
          </p:cNvPicPr>
          <p:nvPr/>
        </p:nvPicPr>
        <p:blipFill>
          <a:blip r:embed="rId3"/>
          <a:srcRect/>
          <a:stretch>
            <a:fillRect/>
          </a:stretch>
        </p:blipFill>
        <p:spPr>
          <a:xfrm>
            <a:off x="9446005" y="6095381"/>
            <a:ext cx="7508148" cy="3632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3"/>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dirty="0">
                <a:solidFill>
                  <a:srgbClr val="F8FBF8"/>
                </a:solidFill>
                <a:latin typeface="Montserrat Classic Bold" panose="00000800000000000000"/>
              </a:rPr>
              <a:t>FEATURE CREATION AND SCALING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FEATURE CREATION AND SCALING</a:t>
            </a:r>
          </a:p>
        </p:txBody>
      </p:sp>
      <p:sp>
        <p:nvSpPr>
          <p:cNvPr id="6" name="TextBox 6"/>
          <p:cNvSpPr txBox="1"/>
          <p:nvPr/>
        </p:nvSpPr>
        <p:spPr>
          <a:xfrm>
            <a:off x="1028700" y="3166495"/>
            <a:ext cx="14016394" cy="4489450"/>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Feature Scaling is a normalization technique to convert the data such that it lies within a range </a:t>
            </a:r>
            <a:r>
              <a:rPr lang="en-IN" altLang="en-US" sz="2800" spc="128" dirty="0">
                <a:solidFill>
                  <a:srgbClr val="FFFFFF"/>
                </a:solidFill>
                <a:latin typeface="Montserrat Classic" panose="00000500000000000000"/>
              </a:rPr>
              <a:t>using min-max scaling method or deviating the data assuming it is </a:t>
            </a:r>
            <a:r>
              <a:rPr lang="en-IN" altLang="en-US" sz="2800" spc="128" dirty="0" err="1">
                <a:solidFill>
                  <a:srgbClr val="FFFFFF"/>
                </a:solidFill>
                <a:latin typeface="Montserrat Classic" panose="00000500000000000000"/>
              </a:rPr>
              <a:t>centered</a:t>
            </a:r>
            <a:r>
              <a:rPr lang="en-IN" altLang="en-US" sz="2800" spc="128" dirty="0">
                <a:solidFill>
                  <a:srgbClr val="FFFFFF"/>
                </a:solidFill>
                <a:latin typeface="Montserrat Classic" panose="00000500000000000000"/>
              </a:rPr>
              <a:t> at 0 by standard </a:t>
            </a:r>
            <a:r>
              <a:rPr lang="en-IN" altLang="en-US" sz="2800" spc="128" dirty="0" err="1">
                <a:solidFill>
                  <a:srgbClr val="FFFFFF"/>
                </a:solidFill>
                <a:latin typeface="Montserrat Classic" panose="00000500000000000000"/>
              </a:rPr>
              <a:t>scaler</a:t>
            </a:r>
            <a:r>
              <a:rPr lang="en-IN" altLang="en-US" sz="2800" spc="128" dirty="0">
                <a:solidFill>
                  <a:srgbClr val="FFFFFF"/>
                </a:solidFill>
                <a:latin typeface="Montserrat Classic" panose="00000500000000000000"/>
              </a:rPr>
              <a:t> method</a:t>
            </a:r>
            <a:r>
              <a:rPr lang="en-US" sz="2800" spc="128" dirty="0">
                <a:solidFill>
                  <a:srgbClr val="FFFFFF"/>
                </a:solidFill>
                <a:latin typeface="Montserrat Classic" panose="00000500000000000000"/>
              </a:rPr>
              <a:t>.</a:t>
            </a:r>
          </a:p>
          <a:p>
            <a:pPr>
              <a:lnSpc>
                <a:spcPts val="3890"/>
              </a:lnSpc>
            </a:pPr>
            <a:endParaRPr/>
          </a:p>
          <a:p>
            <a:pPr>
              <a:lnSpc>
                <a:spcPts val="3890"/>
              </a:lnSpc>
            </a:pPr>
            <a:r>
              <a:rPr lang="en-US" sz="2800" spc="128" dirty="0">
                <a:solidFill>
                  <a:srgbClr val="FFFFFF"/>
                </a:solidFill>
                <a:latin typeface="Montserrat Classic" panose="00000500000000000000"/>
              </a:rPr>
              <a:t>Why are feature creation and scaling important?</a:t>
            </a:r>
          </a:p>
          <a:p>
            <a:pPr>
              <a:lnSpc>
                <a:spcPts val="3890"/>
              </a:lnSpc>
            </a:pPr>
            <a:endParaRPr/>
          </a:p>
          <a:p>
            <a:pPr>
              <a:lnSpc>
                <a:spcPts val="3890"/>
              </a:lnSpc>
            </a:pPr>
            <a:r>
              <a:rPr lang="en-US" sz="2800" spc="128" dirty="0">
                <a:solidFill>
                  <a:srgbClr val="FFFFFF"/>
                </a:solidFill>
                <a:latin typeface="Montserrat Classic" panose="00000500000000000000"/>
              </a:rPr>
              <a:t>Feature creation removes the noise which if left will let the model to learn the noise as a pattern and thereby decrease model accuracy.</a:t>
            </a:r>
          </a:p>
          <a:p>
            <a:pPr>
              <a:lnSpc>
                <a:spcPts val="3890"/>
              </a:lnSpc>
            </a:pPr>
            <a:r>
              <a:rPr lang="en-US" sz="2800" spc="128" dirty="0">
                <a:solidFill>
                  <a:srgbClr val="FFFFFF"/>
                </a:solidFill>
                <a:latin typeface="Montserrat Classic" panose="00000500000000000000"/>
              </a:rPr>
              <a:t>Feature scaling speeds up the algorithm calculations.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DATA DIVISION</a:t>
            </a:r>
          </a:p>
        </p:txBody>
      </p:sp>
      <p:sp>
        <p:nvSpPr>
          <p:cNvPr id="6" name="TextBox 6"/>
          <p:cNvSpPr txBox="1"/>
          <p:nvPr/>
        </p:nvSpPr>
        <p:spPr>
          <a:xfrm>
            <a:off x="1028700" y="3166495"/>
            <a:ext cx="14016394" cy="3906385"/>
          </a:xfrm>
          <a:prstGeom prst="rect">
            <a:avLst/>
          </a:prstGeom>
        </p:spPr>
        <p:txBody>
          <a:bodyPr lIns="0" tIns="0" rIns="0" bIns="0" rtlCol="0" anchor="t">
            <a:spAutoFit/>
          </a:bodyPr>
          <a:lstStyle/>
          <a:p>
            <a:pPr>
              <a:lnSpc>
                <a:spcPts val="3890"/>
              </a:lnSpc>
            </a:pPr>
            <a:r>
              <a:rPr lang="en-US" sz="2800" spc="128">
                <a:solidFill>
                  <a:srgbClr val="FFFFFF"/>
                </a:solidFill>
                <a:latin typeface="Montserrat Classic" panose="00000500000000000000"/>
              </a:rPr>
              <a:t>We split the data as a training set and testing set. We used two methods to split the dataset.</a:t>
            </a:r>
          </a:p>
          <a:p>
            <a:pPr>
              <a:lnSpc>
                <a:spcPts val="3890"/>
              </a:lnSpc>
            </a:pPr>
            <a:endParaRPr/>
          </a:p>
          <a:p>
            <a:pPr marL="604520" lvl="1" indent="-302260">
              <a:lnSpc>
                <a:spcPts val="3890"/>
              </a:lnSpc>
              <a:buFont typeface="Arial" panose="020B0604020202020204"/>
              <a:buChar char="•"/>
            </a:pPr>
            <a:r>
              <a:rPr lang="en-US" sz="2800" spc="128">
                <a:solidFill>
                  <a:srgbClr val="FFFFFF"/>
                </a:solidFill>
                <a:latin typeface="Montserrat Classic" panose="00000500000000000000"/>
              </a:rPr>
              <a:t>Clubbing all experiments and use 20% data for testing and other for training purpose.</a:t>
            </a:r>
          </a:p>
          <a:p>
            <a:pPr marL="604520" lvl="1" indent="-302260">
              <a:lnSpc>
                <a:spcPts val="3890"/>
              </a:lnSpc>
              <a:buFont typeface="Arial" panose="020B0604020202020204"/>
              <a:buChar char="•"/>
            </a:pPr>
            <a:r>
              <a:rPr lang="en-US" sz="2800" spc="128">
                <a:solidFill>
                  <a:srgbClr val="FFFFFF"/>
                </a:solidFill>
                <a:latin typeface="Montserrat Classic" panose="00000500000000000000"/>
              </a:rPr>
              <a:t>Creating all possible combination of balanced data based on the experiments. Here the time series feature of the data is exploited to see if the data shows any trend with respect to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5" name="Picture 5"/>
          <p:cNvPicPr>
            <a:picLocks noChangeAspect="1"/>
          </p:cNvPicPr>
          <p:nvPr/>
        </p:nvPicPr>
        <p:blipFill>
          <a:blip r:embed="rId2"/>
          <a:srcRect/>
          <a:stretch>
            <a:fillRect/>
          </a:stretch>
        </p:blipFill>
        <p:spPr>
          <a:xfrm>
            <a:off x="8194612" y="4645549"/>
            <a:ext cx="9064688" cy="4610338"/>
          </a:xfrm>
          <a:prstGeom prst="rect">
            <a:avLst/>
          </a:prstGeom>
        </p:spPr>
      </p:pic>
      <p:sp>
        <p:nvSpPr>
          <p:cNvPr id="6" name="TextBox 6"/>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CROSS VALIDATION</a:t>
            </a:r>
          </a:p>
        </p:txBody>
      </p:sp>
      <p:sp>
        <p:nvSpPr>
          <p:cNvPr id="7" name="TextBox 7"/>
          <p:cNvSpPr txBox="1"/>
          <p:nvPr/>
        </p:nvSpPr>
        <p:spPr>
          <a:xfrm>
            <a:off x="778235" y="2171588"/>
            <a:ext cx="14016394" cy="1452432"/>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We test the model on unseen data to see if the model </a:t>
            </a:r>
            <a:r>
              <a:rPr lang="en-US" sz="2800" spc="128" dirty="0" err="1">
                <a:solidFill>
                  <a:srgbClr val="FFFFFF"/>
                </a:solidFill>
                <a:latin typeface="Montserrat Classic" panose="00000500000000000000"/>
              </a:rPr>
              <a:t>overfits</a:t>
            </a:r>
            <a:r>
              <a:rPr lang="en-US" sz="2800" spc="128" dirty="0">
                <a:solidFill>
                  <a:srgbClr val="FFFFFF"/>
                </a:solidFill>
                <a:latin typeface="Montserrat Classic" panose="00000500000000000000"/>
              </a:rPr>
              <a:t> or </a:t>
            </a:r>
            <a:r>
              <a:rPr lang="en-US" sz="2800" spc="128" dirty="0" err="1">
                <a:solidFill>
                  <a:srgbClr val="FFFFFF"/>
                </a:solidFill>
                <a:latin typeface="Montserrat Classic" panose="00000500000000000000"/>
              </a:rPr>
              <a:t>underfits</a:t>
            </a:r>
            <a:r>
              <a:rPr lang="en-US" sz="2800" spc="128" dirty="0">
                <a:solidFill>
                  <a:srgbClr val="FFFFFF"/>
                </a:solidFill>
                <a:latin typeface="Montserrat Classic" panose="00000500000000000000"/>
              </a:rPr>
              <a:t>. Cross validation helps to train and test the model on entire data by splitting the data in k folds. </a:t>
            </a:r>
          </a:p>
        </p:txBody>
      </p:sp>
      <p:sp>
        <p:nvSpPr>
          <p:cNvPr id="8" name="TextBox 8"/>
          <p:cNvSpPr txBox="1"/>
          <p:nvPr/>
        </p:nvSpPr>
        <p:spPr>
          <a:xfrm>
            <a:off x="778235" y="5705073"/>
            <a:ext cx="6852476" cy="2443665"/>
          </a:xfrm>
          <a:prstGeom prst="rect">
            <a:avLst/>
          </a:prstGeom>
        </p:spPr>
        <p:txBody>
          <a:bodyPr lIns="0" tIns="0" rIns="0" bIns="0" rtlCol="0" anchor="t">
            <a:spAutoFit/>
          </a:bodyPr>
          <a:lstStyle/>
          <a:p>
            <a:pPr algn="r">
              <a:lnSpc>
                <a:spcPts val="3335"/>
              </a:lnSpc>
            </a:pPr>
            <a:r>
              <a:rPr lang="en-US" sz="2400" spc="110" dirty="0">
                <a:solidFill>
                  <a:srgbClr val="FFFFFF"/>
                </a:solidFill>
                <a:latin typeface="Montserrat Classic" panose="00000500000000000000"/>
              </a:rPr>
              <a:t>Why cross validation?</a:t>
            </a:r>
          </a:p>
          <a:p>
            <a:pPr algn="r">
              <a:lnSpc>
                <a:spcPts val="3335"/>
              </a:lnSpc>
            </a:pPr>
            <a:endParaRPr/>
          </a:p>
          <a:p>
            <a:pPr algn="r">
              <a:lnSpc>
                <a:spcPts val="3335"/>
              </a:lnSpc>
            </a:pPr>
            <a:r>
              <a:rPr lang="en-US" sz="2400" spc="110" dirty="0">
                <a:solidFill>
                  <a:srgbClr val="FFFFFF"/>
                </a:solidFill>
                <a:latin typeface="Montserrat Classic" panose="00000500000000000000"/>
              </a:rPr>
              <a:t>Cross-Validation helps us to test the effectiveness of our machine learning model. By finding the mean of all K folds we get the best accuracy for our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HYPERPARAMETER TUNING</a:t>
            </a:r>
          </a:p>
        </p:txBody>
      </p:sp>
      <p:sp>
        <p:nvSpPr>
          <p:cNvPr id="6" name="TextBox 6"/>
          <p:cNvSpPr txBox="1"/>
          <p:nvPr/>
        </p:nvSpPr>
        <p:spPr>
          <a:xfrm>
            <a:off x="778235" y="2111172"/>
            <a:ext cx="14016394" cy="4887966"/>
          </a:xfrm>
          <a:prstGeom prst="rect">
            <a:avLst/>
          </a:prstGeom>
        </p:spPr>
        <p:txBody>
          <a:bodyPr lIns="0" tIns="0" rIns="0" bIns="0" rtlCol="0" anchor="t">
            <a:spAutoFit/>
          </a:bodyPr>
          <a:lstStyle/>
          <a:p>
            <a:pPr>
              <a:lnSpc>
                <a:spcPts val="3890"/>
              </a:lnSpc>
            </a:pPr>
            <a:r>
              <a:rPr lang="en-US" sz="2800" spc="128" dirty="0" err="1">
                <a:solidFill>
                  <a:srgbClr val="FFFFFF"/>
                </a:solidFill>
                <a:latin typeface="Montserrat Classic" panose="00000500000000000000"/>
              </a:rPr>
              <a:t>Hyperparameter</a:t>
            </a:r>
            <a:r>
              <a:rPr lang="en-US" sz="2800" spc="128" dirty="0">
                <a:solidFill>
                  <a:srgbClr val="FFFFFF"/>
                </a:solidFill>
                <a:latin typeface="Montserrat Classic" panose="00000500000000000000"/>
              </a:rPr>
              <a:t> tuning is a method to choose the best parameters for any model for which the performance of the model is best.</a:t>
            </a:r>
          </a:p>
          <a:p>
            <a:pPr>
              <a:lnSpc>
                <a:spcPts val="3890"/>
              </a:lnSpc>
            </a:pPr>
            <a:endParaRPr/>
          </a:p>
          <a:p>
            <a:pPr>
              <a:lnSpc>
                <a:spcPts val="3890"/>
              </a:lnSpc>
            </a:pPr>
            <a:r>
              <a:rPr lang="en-US" sz="2800" spc="128" dirty="0">
                <a:solidFill>
                  <a:srgbClr val="FFFFFF"/>
                </a:solidFill>
                <a:latin typeface="Montserrat Classic" panose="00000500000000000000"/>
              </a:rPr>
              <a:t>The parameters like </a:t>
            </a:r>
            <a:r>
              <a:rPr lang="en-US" sz="2800" spc="128" dirty="0" err="1">
                <a:solidFill>
                  <a:srgbClr val="FFFFFF"/>
                </a:solidFill>
                <a:latin typeface="Montserrat Classic" panose="00000500000000000000"/>
              </a:rPr>
              <a:t>n_neighbours</a:t>
            </a:r>
            <a:r>
              <a:rPr lang="en-US" sz="2800" spc="128" dirty="0">
                <a:solidFill>
                  <a:srgbClr val="FFFFFF"/>
                </a:solidFill>
                <a:latin typeface="Montserrat Classic" panose="00000500000000000000"/>
              </a:rPr>
              <a:t>, </a:t>
            </a:r>
            <a:r>
              <a:rPr lang="en-US" sz="2800" spc="128" dirty="0" err="1">
                <a:solidFill>
                  <a:srgbClr val="FFFFFF"/>
                </a:solidFill>
                <a:latin typeface="Montserrat Classic" panose="00000500000000000000"/>
              </a:rPr>
              <a:t>max_depth</a:t>
            </a:r>
            <a:r>
              <a:rPr lang="en-US" sz="2800" spc="128" dirty="0">
                <a:solidFill>
                  <a:srgbClr val="FFFFFF"/>
                </a:solidFill>
                <a:latin typeface="Montserrat Classic" panose="00000500000000000000"/>
              </a:rPr>
              <a:t>, learning rate, optimizers, epochs, hidden layers etc. govern the training process of any model and produce a significant impact on the accuracy of the model.</a:t>
            </a:r>
          </a:p>
          <a:p>
            <a:pPr>
              <a:lnSpc>
                <a:spcPts val="3890"/>
              </a:lnSpc>
            </a:pPr>
            <a:endParaRPr/>
          </a:p>
          <a:p>
            <a:pPr>
              <a:lnSpc>
                <a:spcPts val="3890"/>
              </a:lnSpc>
            </a:pPr>
            <a:r>
              <a:rPr lang="en-US" sz="2800" spc="128" dirty="0">
                <a:solidFill>
                  <a:srgbClr val="FFFFFF"/>
                </a:solidFill>
                <a:latin typeface="Montserrat Classic" panose="00000500000000000000"/>
              </a:rPr>
              <a:t>To tune the </a:t>
            </a:r>
            <a:r>
              <a:rPr lang="en-US" sz="2800" spc="128" dirty="0" err="1">
                <a:solidFill>
                  <a:srgbClr val="FFFFFF"/>
                </a:solidFill>
                <a:latin typeface="Montserrat Classic" panose="00000500000000000000"/>
              </a:rPr>
              <a:t>hyperparameters</a:t>
            </a:r>
            <a:r>
              <a:rPr lang="en-US" sz="2800" spc="128" dirty="0">
                <a:solidFill>
                  <a:srgbClr val="FFFFFF"/>
                </a:solidFill>
                <a:latin typeface="Montserrat Classic" panose="00000500000000000000"/>
              </a:rPr>
              <a:t> we used:</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Grid Search method</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Randomized grid search method</a:t>
            </a:r>
          </a:p>
        </p:txBody>
      </p:sp>
      <p:sp>
        <p:nvSpPr>
          <p:cNvPr id="7" name="TextBox 7"/>
          <p:cNvSpPr txBox="1"/>
          <p:nvPr/>
        </p:nvSpPr>
        <p:spPr>
          <a:xfrm>
            <a:off x="778235" y="7497952"/>
            <a:ext cx="16759594" cy="2034673"/>
          </a:xfrm>
          <a:prstGeom prst="rect">
            <a:avLst/>
          </a:prstGeom>
        </p:spPr>
        <p:txBody>
          <a:bodyPr lIns="0" tIns="0" rIns="0" bIns="0" rtlCol="0" anchor="t">
            <a:spAutoFit/>
          </a:bodyPr>
          <a:lstStyle/>
          <a:p>
            <a:pPr>
              <a:lnSpc>
                <a:spcPts val="3335"/>
              </a:lnSpc>
            </a:pPr>
            <a:r>
              <a:rPr lang="en-US" sz="2400" spc="110">
                <a:solidFill>
                  <a:srgbClr val="FFFFFF"/>
                </a:solidFill>
                <a:latin typeface="Montserrat Classic" panose="00000500000000000000"/>
              </a:rPr>
              <a:t>Grid Search method is a brute force method which trains, tests and validates the model for every combination of parameters which are passed and stores the parameters of best performing model. </a:t>
            </a:r>
          </a:p>
          <a:p>
            <a:pPr>
              <a:lnSpc>
                <a:spcPts val="3335"/>
              </a:lnSpc>
            </a:pPr>
            <a:endParaRPr/>
          </a:p>
          <a:p>
            <a:pPr>
              <a:lnSpc>
                <a:spcPts val="3335"/>
              </a:lnSpc>
            </a:pPr>
            <a:r>
              <a:rPr lang="en-US" sz="2400" spc="110">
                <a:solidFill>
                  <a:srgbClr val="FFFFFF"/>
                </a:solidFill>
                <a:latin typeface="Montserrat Classic" panose="00000500000000000000"/>
              </a:rPr>
              <a:t>Randomized search is similar to grid search method but instead of training for every combination it tests for random n combination and it helps to reduce tuning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5" name="Picture 5"/>
          <p:cNvPicPr>
            <a:picLocks noChangeAspect="1"/>
          </p:cNvPicPr>
          <p:nvPr/>
        </p:nvPicPr>
        <p:blipFill>
          <a:blip r:embed="rId2"/>
          <a:srcRect/>
          <a:stretch>
            <a:fillRect/>
          </a:stretch>
        </p:blipFill>
        <p:spPr>
          <a:xfrm>
            <a:off x="1028700" y="3693615"/>
            <a:ext cx="9573367" cy="5564685"/>
          </a:xfrm>
          <a:prstGeom prst="rect">
            <a:avLst/>
          </a:prstGeom>
        </p:spPr>
      </p:pic>
      <p:sp>
        <p:nvSpPr>
          <p:cNvPr id="6" name="TextBox 6"/>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HYPERPARAMETER TUNING</a:t>
            </a:r>
          </a:p>
        </p:txBody>
      </p:sp>
      <p:sp>
        <p:nvSpPr>
          <p:cNvPr id="7" name="TextBox 7"/>
          <p:cNvSpPr txBox="1"/>
          <p:nvPr/>
        </p:nvSpPr>
        <p:spPr>
          <a:xfrm>
            <a:off x="10950935" y="5434808"/>
            <a:ext cx="6852476" cy="2034673"/>
          </a:xfrm>
          <a:prstGeom prst="rect">
            <a:avLst/>
          </a:prstGeom>
        </p:spPr>
        <p:txBody>
          <a:bodyPr lIns="0" tIns="0" rIns="0" bIns="0" rtlCol="0" anchor="t">
            <a:spAutoFit/>
          </a:bodyPr>
          <a:lstStyle/>
          <a:p>
            <a:pPr>
              <a:lnSpc>
                <a:spcPts val="3335"/>
              </a:lnSpc>
            </a:pPr>
            <a:r>
              <a:rPr lang="en-US" sz="2400" spc="110">
                <a:solidFill>
                  <a:srgbClr val="FFFFFF"/>
                </a:solidFill>
                <a:latin typeface="Montserrat Classic" panose="00000500000000000000"/>
              </a:rPr>
              <a:t>Why Hyperparameter Tuning?</a:t>
            </a:r>
          </a:p>
          <a:p>
            <a:pPr>
              <a:lnSpc>
                <a:spcPts val="3335"/>
              </a:lnSpc>
            </a:pPr>
            <a:endParaRPr/>
          </a:p>
          <a:p>
            <a:pPr>
              <a:lnSpc>
                <a:spcPts val="3335"/>
              </a:lnSpc>
            </a:pPr>
            <a:r>
              <a:rPr lang="en-US" sz="2400" spc="110">
                <a:solidFill>
                  <a:srgbClr val="FFFFFF"/>
                </a:solidFill>
                <a:latin typeface="Montserrat Classic" panose="00000500000000000000"/>
              </a:rPr>
              <a:t>Hyperparameter Tuning is done because a good parameter gives most accurate model and reduces loss.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LEARNING MODELS</a:t>
            </a:r>
          </a:p>
        </p:txBody>
      </p:sp>
      <p:sp>
        <p:nvSpPr>
          <p:cNvPr id="6" name="TextBox 6"/>
          <p:cNvSpPr txBox="1"/>
          <p:nvPr/>
        </p:nvSpPr>
        <p:spPr>
          <a:xfrm>
            <a:off x="1028700" y="2921100"/>
            <a:ext cx="15008389" cy="4397176"/>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We trained and tested our dataset on different machine learning and deep learning models and the models on which our data showed good accuracy are:</a:t>
            </a:r>
          </a:p>
          <a:p>
            <a:pPr>
              <a:lnSpc>
                <a:spcPts val="3890"/>
              </a:lnSpc>
            </a:pPr>
            <a:endParaRP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Decision Tree Classifier</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Random Forest Classifier</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XG Boost Classifier</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K Nearest </a:t>
            </a:r>
            <a:r>
              <a:rPr lang="en-US" sz="2800" spc="128" dirty="0" err="1">
                <a:solidFill>
                  <a:srgbClr val="FFFFFF"/>
                </a:solidFill>
                <a:latin typeface="Montserrat Classic" panose="00000500000000000000"/>
              </a:rPr>
              <a:t>Neighbours</a:t>
            </a:r>
            <a:endParaRPr lang="en-US" sz="2800" spc="128" dirty="0">
              <a:solidFill>
                <a:srgbClr val="FFFFFF"/>
              </a:solidFill>
              <a:latin typeface="Montserrat Classic" panose="00000500000000000000"/>
            </a:endParaRP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Artificial Neural Networks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B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5440150" cy="10287000"/>
          </a:xfrm>
          <a:prstGeom prst="rect">
            <a:avLst/>
          </a:prstGeom>
        </p:spPr>
      </p:pic>
      <p:sp>
        <p:nvSpPr>
          <p:cNvPr id="3" name="AutoShape 3"/>
          <p:cNvSpPr/>
          <p:nvPr/>
        </p:nvSpPr>
        <p:spPr>
          <a:xfrm rot="-2700000">
            <a:off x="-922870" y="2206277"/>
            <a:ext cx="23364395" cy="12998822"/>
          </a:xfrm>
          <a:prstGeom prst="rect">
            <a:avLst/>
          </a:prstGeom>
          <a:solidFill>
            <a:srgbClr val="F8FBF8"/>
          </a:solidFill>
        </p:spPr>
      </p:sp>
      <p:sp>
        <p:nvSpPr>
          <p:cNvPr id="4" name="TextBox 4"/>
          <p:cNvSpPr txBox="1"/>
          <p:nvPr/>
        </p:nvSpPr>
        <p:spPr>
          <a:xfrm>
            <a:off x="10020579" y="846609"/>
            <a:ext cx="7238721" cy="753999"/>
          </a:xfrm>
          <a:prstGeom prst="rect">
            <a:avLst/>
          </a:prstGeom>
        </p:spPr>
        <p:txBody>
          <a:bodyPr lIns="0" tIns="0" rIns="0" bIns="0" rtlCol="0" anchor="t">
            <a:spAutoFit/>
          </a:bodyPr>
          <a:lstStyle/>
          <a:p>
            <a:pPr algn="r">
              <a:lnSpc>
                <a:spcPts val="6050"/>
              </a:lnSpc>
            </a:pPr>
            <a:r>
              <a:rPr lang="en-US" sz="4800" spc="43">
                <a:solidFill>
                  <a:srgbClr val="342D47"/>
                </a:solidFill>
                <a:latin typeface="Montserrat Classic Bold" panose="00000800000000000000"/>
              </a:rPr>
              <a:t>Outline</a:t>
            </a:r>
          </a:p>
        </p:txBody>
      </p:sp>
      <p:sp>
        <p:nvSpPr>
          <p:cNvPr id="5" name="TextBox 5"/>
          <p:cNvSpPr txBox="1"/>
          <p:nvPr/>
        </p:nvSpPr>
        <p:spPr>
          <a:xfrm>
            <a:off x="10020579" y="2227301"/>
            <a:ext cx="7238721" cy="7290432"/>
          </a:xfrm>
          <a:prstGeom prst="rect">
            <a:avLst/>
          </a:prstGeom>
        </p:spPr>
        <p:txBody>
          <a:bodyPr lIns="0" tIns="0" rIns="0" bIns="0" rtlCol="0" anchor="t">
            <a:spAutoFit/>
          </a:bodyPr>
          <a:lstStyle/>
          <a:p>
            <a:pPr algn="r">
              <a:lnSpc>
                <a:spcPts val="3600"/>
              </a:lnSpc>
            </a:pPr>
            <a:r>
              <a:rPr lang="en-US" sz="2400" spc="33">
                <a:solidFill>
                  <a:srgbClr val="342D47"/>
                </a:solidFill>
                <a:latin typeface="Montserrat Light" panose="00000400000000000000"/>
              </a:rPr>
              <a:t>INTRODUCTION</a:t>
            </a:r>
          </a:p>
          <a:p>
            <a:pPr algn="r">
              <a:lnSpc>
                <a:spcPts val="3600"/>
              </a:lnSpc>
            </a:pPr>
            <a:r>
              <a:rPr lang="en-US" sz="2400" spc="33">
                <a:solidFill>
                  <a:srgbClr val="342D47"/>
                </a:solidFill>
                <a:latin typeface="Montserrat Light" panose="00000400000000000000"/>
              </a:rPr>
              <a:t>OBJECTIVE </a:t>
            </a:r>
          </a:p>
          <a:p>
            <a:pPr algn="r">
              <a:lnSpc>
                <a:spcPts val="3600"/>
              </a:lnSpc>
            </a:pPr>
            <a:r>
              <a:rPr lang="en-US" sz="2400" spc="33">
                <a:solidFill>
                  <a:srgbClr val="342D47"/>
                </a:solidFill>
                <a:latin typeface="Montserrat Light" panose="00000400000000000000"/>
              </a:rPr>
              <a:t>DATASET AND DESCRIPTION</a:t>
            </a:r>
          </a:p>
          <a:p>
            <a:pPr algn="r">
              <a:lnSpc>
                <a:spcPts val="3600"/>
              </a:lnSpc>
            </a:pPr>
            <a:r>
              <a:rPr lang="en-US" sz="2400" spc="33">
                <a:solidFill>
                  <a:srgbClr val="342D47"/>
                </a:solidFill>
                <a:latin typeface="Montserrat Light" panose="00000400000000000000"/>
              </a:rPr>
              <a:t>DATA PREPROCESSING</a:t>
            </a:r>
          </a:p>
          <a:p>
            <a:pPr algn="r">
              <a:lnSpc>
                <a:spcPts val="3600"/>
              </a:lnSpc>
            </a:pPr>
            <a:r>
              <a:rPr lang="en-US" sz="2400" spc="33">
                <a:solidFill>
                  <a:srgbClr val="342D47"/>
                </a:solidFill>
                <a:latin typeface="Montserrat Light" panose="00000400000000000000"/>
              </a:rPr>
              <a:t>FEATURE SELECTION</a:t>
            </a:r>
          </a:p>
          <a:p>
            <a:pPr algn="r">
              <a:lnSpc>
                <a:spcPts val="3600"/>
              </a:lnSpc>
            </a:pPr>
            <a:r>
              <a:rPr lang="en-US" sz="2400" spc="33">
                <a:solidFill>
                  <a:srgbClr val="342D47"/>
                </a:solidFill>
                <a:latin typeface="Montserrat Light" panose="00000400000000000000"/>
              </a:rPr>
              <a:t>FEATURE CREATION AND SCALING</a:t>
            </a:r>
          </a:p>
          <a:p>
            <a:pPr algn="r">
              <a:lnSpc>
                <a:spcPts val="3600"/>
              </a:lnSpc>
            </a:pPr>
            <a:r>
              <a:rPr lang="en-US" sz="2400" spc="33">
                <a:solidFill>
                  <a:srgbClr val="342D47"/>
                </a:solidFill>
                <a:latin typeface="Montserrat Light" panose="00000400000000000000"/>
              </a:rPr>
              <a:t>DATA DIVISION</a:t>
            </a:r>
          </a:p>
          <a:p>
            <a:pPr algn="r">
              <a:lnSpc>
                <a:spcPts val="3600"/>
              </a:lnSpc>
            </a:pPr>
            <a:r>
              <a:rPr lang="en-US" sz="2400" spc="33">
                <a:solidFill>
                  <a:srgbClr val="342D47"/>
                </a:solidFill>
                <a:latin typeface="Montserrat Light" panose="00000400000000000000"/>
              </a:rPr>
              <a:t>CROSS VALIDATION</a:t>
            </a:r>
          </a:p>
          <a:p>
            <a:pPr algn="r">
              <a:lnSpc>
                <a:spcPts val="3600"/>
              </a:lnSpc>
            </a:pPr>
            <a:r>
              <a:rPr lang="en-US" sz="2400" spc="33">
                <a:solidFill>
                  <a:srgbClr val="342D47"/>
                </a:solidFill>
                <a:latin typeface="Montserrat Light" panose="00000400000000000000"/>
              </a:rPr>
              <a:t>HYPERPARAMETER TUNING</a:t>
            </a:r>
          </a:p>
          <a:p>
            <a:pPr algn="r">
              <a:lnSpc>
                <a:spcPts val="3600"/>
              </a:lnSpc>
            </a:pPr>
            <a:r>
              <a:rPr lang="en-US" sz="2400" spc="33">
                <a:solidFill>
                  <a:srgbClr val="342D47"/>
                </a:solidFill>
                <a:latin typeface="Montserrat Light" panose="00000400000000000000"/>
              </a:rPr>
              <a:t>LEARNING MODELS</a:t>
            </a:r>
          </a:p>
          <a:p>
            <a:pPr algn="r">
              <a:lnSpc>
                <a:spcPts val="3600"/>
              </a:lnSpc>
            </a:pPr>
            <a:r>
              <a:rPr lang="en-US" sz="2400" spc="33">
                <a:solidFill>
                  <a:srgbClr val="342D47"/>
                </a:solidFill>
                <a:latin typeface="Montserrat Light" panose="00000400000000000000"/>
              </a:rPr>
              <a:t>EVALUATION</a:t>
            </a:r>
          </a:p>
          <a:p>
            <a:pPr algn="r">
              <a:lnSpc>
                <a:spcPts val="3600"/>
              </a:lnSpc>
            </a:pPr>
            <a:r>
              <a:rPr lang="en-US" sz="2400" spc="33">
                <a:solidFill>
                  <a:srgbClr val="342D47"/>
                </a:solidFill>
                <a:latin typeface="Montserrat Light" panose="00000400000000000000"/>
              </a:rPr>
              <a:t>DEPLOYMENT</a:t>
            </a:r>
          </a:p>
          <a:p>
            <a:pPr algn="r">
              <a:lnSpc>
                <a:spcPts val="3600"/>
              </a:lnSpc>
            </a:pPr>
            <a:r>
              <a:rPr lang="en-US" sz="2400" spc="33">
                <a:solidFill>
                  <a:srgbClr val="342D47"/>
                </a:solidFill>
                <a:latin typeface="Montserrat Light" panose="00000400000000000000"/>
              </a:rPr>
              <a:t>SOFTWARE AND FRAMEWORKS USED</a:t>
            </a:r>
          </a:p>
          <a:p>
            <a:pPr algn="r">
              <a:lnSpc>
                <a:spcPts val="3600"/>
              </a:lnSpc>
            </a:pPr>
            <a:r>
              <a:rPr lang="en-US" sz="2400" spc="33">
                <a:solidFill>
                  <a:srgbClr val="342D47"/>
                </a:solidFill>
                <a:latin typeface="Montserrat Light" panose="00000400000000000000"/>
              </a:rPr>
              <a:t>CONCLUSION</a:t>
            </a:r>
          </a:p>
          <a:p>
            <a:pPr algn="r">
              <a:lnSpc>
                <a:spcPts val="3600"/>
              </a:lnSpc>
            </a:pPr>
            <a:endParaRPr/>
          </a:p>
          <a:p>
            <a:pPr algn="r">
              <a:lnSpc>
                <a:spcPts val="3600"/>
              </a:lnSpc>
            </a:pPr>
            <a:endParaRPr/>
          </a:p>
        </p:txBody>
      </p:sp>
      <p:sp>
        <p:nvSpPr>
          <p:cNvPr id="6" name="AutoShape 6"/>
          <p:cNvSpPr/>
          <p:nvPr/>
        </p:nvSpPr>
        <p:spPr>
          <a:xfrm rot="-2700000">
            <a:off x="4124663" y="-623692"/>
            <a:ext cx="16230600" cy="33751"/>
          </a:xfrm>
          <a:prstGeom prst="rect">
            <a:avLst/>
          </a:prstGeom>
          <a:solidFill>
            <a:srgbClr val="342D47">
              <a:alpha val="49803"/>
            </a:srgbClr>
          </a:solidFill>
        </p:spPr>
      </p:sp>
      <p:grpSp>
        <p:nvGrpSpPr>
          <p:cNvPr id="7" name="Group 7"/>
          <p:cNvGrpSpPr/>
          <p:nvPr/>
        </p:nvGrpSpPr>
        <p:grpSpPr>
          <a:xfrm rot="5400000">
            <a:off x="798330" y="858196"/>
            <a:ext cx="6230543" cy="6220574"/>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alpha val="9803"/>
              </a:srgbClr>
            </a:solidFill>
          </p:spPr>
        </p:sp>
      </p:grpSp>
      <p:sp>
        <p:nvSpPr>
          <p:cNvPr id="9" name="AutoShape 9"/>
          <p:cNvSpPr/>
          <p:nvPr/>
        </p:nvSpPr>
        <p:spPr>
          <a:xfrm>
            <a:off x="6489647" y="9258300"/>
            <a:ext cx="16230600" cy="33751"/>
          </a:xfrm>
          <a:prstGeom prst="rect">
            <a:avLst/>
          </a:prstGeom>
          <a:solidFill>
            <a:srgbClr val="342D47">
              <a:alpha val="49803"/>
            </a:srgbClr>
          </a:solidFill>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8" name="TextBox 8"/>
          <p:cNvSpPr txBox="1"/>
          <p:nvPr/>
        </p:nvSpPr>
        <p:spPr>
          <a:xfrm>
            <a:off x="1028700" y="1884966"/>
            <a:ext cx="12550939" cy="3491865"/>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Decision Tree is like a flowchart tree structure where every node has a decision function and the leaves are the outcomes. Decision Tree takes very less computation time and is faster than Neural Networks. For noisy and unbalanced data the algorithm does not work well so we need to remove noises to improve the model in such cases. The hierarchy of the tree is decided on the basis </a:t>
            </a:r>
            <a:r>
              <a:rPr lang="en-US" sz="2800" spc="128" dirty="0" smtClean="0">
                <a:solidFill>
                  <a:srgbClr val="FFFFFF"/>
                </a:solidFill>
                <a:latin typeface="Montserrat Classic" panose="00000500000000000000"/>
              </a:rPr>
              <a:t>of entropy.</a:t>
            </a:r>
            <a:endParaRPr lang="en-US" sz="2800" spc="128" dirty="0">
              <a:solidFill>
                <a:srgbClr val="FFFFFF"/>
              </a:solidFill>
              <a:latin typeface="Montserrat Classic" panose="00000500000000000000"/>
            </a:endParaRPr>
          </a:p>
        </p:txBody>
      </p:sp>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DECISION TREE CLASSIFIER</a:t>
            </a:r>
          </a:p>
        </p:txBody>
      </p:sp>
      <p:pic>
        <p:nvPicPr>
          <p:cNvPr id="12" name="Picture 11" descr="Annotation 2020-07-02 133438.png"/>
          <p:cNvPicPr>
            <a:picLocks noChangeAspect="1"/>
          </p:cNvPicPr>
          <p:nvPr/>
        </p:nvPicPr>
        <p:blipFill>
          <a:blip r:embed="rId2"/>
          <a:stretch>
            <a:fillRect/>
          </a:stretch>
        </p:blipFill>
        <p:spPr>
          <a:xfrm>
            <a:off x="12635169" y="4929186"/>
            <a:ext cx="4295573" cy="5015907"/>
          </a:xfrm>
          <a:prstGeom prst="rect">
            <a:avLst/>
          </a:prstGeom>
        </p:spPr>
      </p:pic>
      <p:pic>
        <p:nvPicPr>
          <p:cNvPr id="13" name="Picture 12" descr="Annotation 2020-07-02 133437.png"/>
          <p:cNvPicPr>
            <a:picLocks noChangeAspect="1"/>
          </p:cNvPicPr>
          <p:nvPr/>
        </p:nvPicPr>
        <p:blipFill>
          <a:blip r:embed="rId3"/>
          <a:stretch>
            <a:fillRect/>
          </a:stretch>
        </p:blipFill>
        <p:spPr>
          <a:xfrm>
            <a:off x="7929554" y="5336940"/>
            <a:ext cx="4286280" cy="4200399"/>
          </a:xfrm>
          <a:prstGeom prst="rect">
            <a:avLst/>
          </a:prstGeom>
        </p:spPr>
      </p:pic>
      <p:pic>
        <p:nvPicPr>
          <p:cNvPr id="14" name="Picture 13" descr="Annotation 2020-07-02 134314.png"/>
          <p:cNvPicPr>
            <a:picLocks noChangeAspect="1"/>
          </p:cNvPicPr>
          <p:nvPr/>
        </p:nvPicPr>
        <p:blipFill>
          <a:blip r:embed="rId4"/>
          <a:stretch>
            <a:fillRect/>
          </a:stretch>
        </p:blipFill>
        <p:spPr>
          <a:xfrm>
            <a:off x="1357258" y="6168172"/>
            <a:ext cx="6229990" cy="278612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dirty="0">
                <a:solidFill>
                  <a:srgbClr val="F8FBF8"/>
                </a:solidFill>
                <a:latin typeface="Montserrat Classic Bold" panose="00000800000000000000"/>
              </a:rPr>
              <a:t>DECISION TREE CLASSIFIER</a:t>
            </a:r>
          </a:p>
        </p:txBody>
      </p:sp>
      <p:sp>
        <p:nvSpPr>
          <p:cNvPr id="12" name="Rectangle 11"/>
          <p:cNvSpPr/>
          <p:nvPr/>
        </p:nvSpPr>
        <p:spPr>
          <a:xfrm>
            <a:off x="0" y="285716"/>
            <a:ext cx="18502378" cy="9715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ecision tree.png"/>
          <p:cNvPicPr>
            <a:picLocks noChangeAspect="1"/>
          </p:cNvPicPr>
          <p:nvPr/>
        </p:nvPicPr>
        <p:blipFill>
          <a:blip r:embed="rId2"/>
          <a:stretch>
            <a:fillRect/>
          </a:stretch>
        </p:blipFill>
        <p:spPr>
          <a:xfrm>
            <a:off x="71374" y="1566976"/>
            <a:ext cx="18288000" cy="715304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7" name="Picture 7"/>
          <p:cNvPicPr>
            <a:picLocks noChangeAspect="1"/>
          </p:cNvPicPr>
          <p:nvPr/>
        </p:nvPicPr>
        <p:blipFill>
          <a:blip r:embed="rId2"/>
          <a:srcRect/>
          <a:stretch>
            <a:fillRect/>
          </a:stretch>
        </p:blipFill>
        <p:spPr>
          <a:xfrm>
            <a:off x="1000068" y="2357418"/>
            <a:ext cx="11543353" cy="5429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DECISION TREE CLASSIFIER</a:t>
            </a:r>
          </a:p>
        </p:txBody>
      </p:sp>
      <p:sp>
        <p:nvSpPr>
          <p:cNvPr id="10" name="TextBox 10"/>
          <p:cNvSpPr txBox="1"/>
          <p:nvPr/>
        </p:nvSpPr>
        <p:spPr>
          <a:xfrm>
            <a:off x="7500926" y="8143896"/>
            <a:ext cx="5137976" cy="1216689"/>
          </a:xfrm>
          <a:prstGeom prst="rect">
            <a:avLst/>
          </a:prstGeom>
        </p:spPr>
        <p:txBody>
          <a:bodyPr lIns="0" tIns="0" rIns="0" bIns="0" rtlCol="0" anchor="t">
            <a:spAutoFit/>
          </a:bodyPr>
          <a:lstStyle/>
          <a:p>
            <a:pPr algn="r">
              <a:lnSpc>
                <a:spcPts val="3335"/>
              </a:lnSpc>
            </a:pPr>
            <a:r>
              <a:rPr lang="en-US" sz="2400" spc="110" dirty="0">
                <a:solidFill>
                  <a:srgbClr val="FFFFFF"/>
                </a:solidFill>
                <a:latin typeface="Montserrat Classic" panose="00000500000000000000"/>
              </a:rPr>
              <a:t>Training Accuracy:  0.986</a:t>
            </a:r>
          </a:p>
          <a:p>
            <a:pPr algn="r">
              <a:lnSpc>
                <a:spcPts val="3335"/>
              </a:lnSpc>
            </a:pPr>
            <a:r>
              <a:rPr lang="en-US" sz="2400" spc="110" dirty="0">
                <a:solidFill>
                  <a:srgbClr val="FFFFFF"/>
                </a:solidFill>
                <a:latin typeface="Montserrat Classic" panose="00000500000000000000"/>
              </a:rPr>
              <a:t>Testing Accuracy:  0.969</a:t>
            </a:r>
          </a:p>
          <a:p>
            <a:pPr algn="r">
              <a:lnSpc>
                <a:spcPts val="3335"/>
              </a:lnSpc>
            </a:pPr>
            <a:r>
              <a:rPr lang="en-US" sz="2400" spc="110" dirty="0">
                <a:solidFill>
                  <a:srgbClr val="FFFFFF"/>
                </a:solidFill>
                <a:latin typeface="Montserrat Classic" panose="00000500000000000000"/>
              </a:rPr>
              <a:t>ROC AUC SCORE:  0.985</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8" name="TextBox 8"/>
          <p:cNvSpPr txBox="1"/>
          <p:nvPr/>
        </p:nvSpPr>
        <p:spPr>
          <a:xfrm>
            <a:off x="1028700" y="1571600"/>
            <a:ext cx="14187530" cy="3000821"/>
          </a:xfrm>
          <a:prstGeom prst="rect">
            <a:avLst/>
          </a:prstGeom>
        </p:spPr>
        <p:txBody>
          <a:bodyPr wrap="square" lIns="0" tIns="0" rIns="0" bIns="0" rtlCol="0" anchor="t">
            <a:spAutoFit/>
          </a:bodyPr>
          <a:lstStyle/>
          <a:p>
            <a:pPr>
              <a:lnSpc>
                <a:spcPts val="3890"/>
              </a:lnSpc>
            </a:pPr>
            <a:r>
              <a:rPr lang="en-US" sz="2800" spc="128" dirty="0">
                <a:solidFill>
                  <a:srgbClr val="FFFFFF"/>
                </a:solidFill>
                <a:latin typeface="Montserrat Classic" panose="00000500000000000000"/>
              </a:rPr>
              <a:t>It is an ensemble tree based algorithm. Random Forest classifier is a set of decision trees from randomly selected subset of training set. The trees are voted and the majority voting class decides the final class for the test set. Random forest provides the best accuracy but it takes longer computation time than decision tree, Artificial neural networks and gradient boosting algorithms.</a:t>
            </a:r>
          </a:p>
        </p:txBody>
      </p:sp>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dirty="0">
                <a:solidFill>
                  <a:srgbClr val="F8FBF8"/>
                </a:solidFill>
                <a:latin typeface="Montserrat Classic Bold" panose="00000800000000000000"/>
              </a:rPr>
              <a:t>RANDOM FOREST CLASSIFIER</a:t>
            </a:r>
          </a:p>
        </p:txBody>
      </p:sp>
      <p:pic>
        <p:nvPicPr>
          <p:cNvPr id="11" name="Picture 10" descr="471063_1_En_14_Fig2_HTML.png"/>
          <p:cNvPicPr>
            <a:picLocks noChangeAspect="1"/>
          </p:cNvPicPr>
          <p:nvPr/>
        </p:nvPicPr>
        <p:blipFill>
          <a:blip r:embed="rId2"/>
          <a:stretch>
            <a:fillRect/>
          </a:stretch>
        </p:blipFill>
        <p:spPr>
          <a:xfrm>
            <a:off x="1142944" y="4786310"/>
            <a:ext cx="8215370" cy="4924401"/>
          </a:xfrm>
          <a:prstGeom prst="rect">
            <a:avLst/>
          </a:prstGeom>
        </p:spPr>
      </p:pic>
      <p:sp>
        <p:nvSpPr>
          <p:cNvPr id="12" name="TextBox 8"/>
          <p:cNvSpPr txBox="1"/>
          <p:nvPr/>
        </p:nvSpPr>
        <p:spPr>
          <a:xfrm>
            <a:off x="9744136" y="5357318"/>
            <a:ext cx="7615234" cy="3500958"/>
          </a:xfrm>
          <a:prstGeom prst="rect">
            <a:avLst/>
          </a:prstGeom>
        </p:spPr>
        <p:txBody>
          <a:bodyPr wrap="square" lIns="0" tIns="0" rIns="0" bIns="0" rtlCol="0" anchor="t">
            <a:spAutoFit/>
          </a:bodyPr>
          <a:lstStyle/>
          <a:p>
            <a:pPr>
              <a:lnSpc>
                <a:spcPts val="3890"/>
              </a:lnSpc>
              <a:buFont typeface="Arial" pitchFamily="34" charset="0"/>
              <a:buChar char="•"/>
            </a:pPr>
            <a:r>
              <a:rPr lang="en-IN" sz="2800" spc="128" dirty="0" smtClean="0">
                <a:solidFill>
                  <a:srgbClr val="FFFFFF"/>
                </a:solidFill>
                <a:latin typeface="Montserrat Classic" panose="00000500000000000000"/>
              </a:rPr>
              <a:t>Bootstrap sample of same shape from training set.</a:t>
            </a:r>
          </a:p>
          <a:p>
            <a:pPr>
              <a:lnSpc>
                <a:spcPts val="3890"/>
              </a:lnSpc>
              <a:buFont typeface="Arial" pitchFamily="34" charset="0"/>
              <a:buChar char="•"/>
            </a:pPr>
            <a:r>
              <a:rPr lang="en-IN" sz="2800" spc="128" dirty="0" smtClean="0">
                <a:solidFill>
                  <a:srgbClr val="FFFFFF"/>
                </a:solidFill>
                <a:latin typeface="Montserrat Classic" panose="00000500000000000000"/>
              </a:rPr>
              <a:t>Build a decision tree on the sampled data.</a:t>
            </a:r>
          </a:p>
          <a:p>
            <a:pPr>
              <a:lnSpc>
                <a:spcPts val="3890"/>
              </a:lnSpc>
              <a:buFont typeface="Arial" pitchFamily="34" charset="0"/>
              <a:buChar char="•"/>
            </a:pPr>
            <a:r>
              <a:rPr lang="en-IN" sz="2800" spc="128" dirty="0" smtClean="0">
                <a:solidFill>
                  <a:srgbClr val="FFFFFF"/>
                </a:solidFill>
                <a:latin typeface="Montserrat Classic" panose="00000500000000000000"/>
              </a:rPr>
              <a:t>Repeat the steps to create n trees.</a:t>
            </a:r>
          </a:p>
          <a:p>
            <a:pPr>
              <a:lnSpc>
                <a:spcPts val="3890"/>
              </a:lnSpc>
              <a:buFont typeface="Arial" pitchFamily="34" charset="0"/>
              <a:buChar char="•"/>
            </a:pPr>
            <a:r>
              <a:rPr lang="en-IN" sz="2800" spc="128" dirty="0" smtClean="0">
                <a:solidFill>
                  <a:srgbClr val="FFFFFF"/>
                </a:solidFill>
                <a:latin typeface="Montserrat Classic" panose="00000500000000000000"/>
              </a:rPr>
              <a:t>Check the accuracy on the out of bag data.</a:t>
            </a:r>
            <a:endParaRPr lang="en-US" sz="2800" spc="128" dirty="0">
              <a:solidFill>
                <a:srgbClr val="FFFFFF"/>
              </a:solidFill>
              <a:latin typeface="Montserrat Classic" panose="0000050000000000000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7" name="Picture 7"/>
          <p:cNvPicPr>
            <a:picLocks noChangeAspect="1"/>
          </p:cNvPicPr>
          <p:nvPr/>
        </p:nvPicPr>
        <p:blipFill>
          <a:blip r:embed="rId2"/>
          <a:srcRect/>
          <a:stretch>
            <a:fillRect/>
          </a:stretch>
        </p:blipFill>
        <p:spPr>
          <a:xfrm>
            <a:off x="1142943" y="1928790"/>
            <a:ext cx="11543351" cy="5429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RANDOM FOREST CLASSIFIER</a:t>
            </a:r>
          </a:p>
        </p:txBody>
      </p:sp>
      <p:sp>
        <p:nvSpPr>
          <p:cNvPr id="10" name="TextBox 10"/>
          <p:cNvSpPr txBox="1"/>
          <p:nvPr/>
        </p:nvSpPr>
        <p:spPr>
          <a:xfrm>
            <a:off x="7643802" y="8072458"/>
            <a:ext cx="5137976" cy="1216689"/>
          </a:xfrm>
          <a:prstGeom prst="rect">
            <a:avLst/>
          </a:prstGeom>
        </p:spPr>
        <p:txBody>
          <a:bodyPr lIns="0" tIns="0" rIns="0" bIns="0" rtlCol="0" anchor="t">
            <a:spAutoFit/>
          </a:bodyPr>
          <a:lstStyle/>
          <a:p>
            <a:pPr algn="r">
              <a:lnSpc>
                <a:spcPts val="3335"/>
              </a:lnSpc>
            </a:pPr>
            <a:r>
              <a:rPr lang="en-US" sz="2400" spc="110" dirty="0">
                <a:solidFill>
                  <a:srgbClr val="FFFFFF"/>
                </a:solidFill>
                <a:latin typeface="Montserrat Classic" panose="00000500000000000000"/>
              </a:rPr>
              <a:t>Training Accuracy:  1.0</a:t>
            </a:r>
          </a:p>
          <a:p>
            <a:pPr algn="r">
              <a:lnSpc>
                <a:spcPts val="3335"/>
              </a:lnSpc>
            </a:pPr>
            <a:r>
              <a:rPr lang="en-US" sz="2400" spc="110" dirty="0">
                <a:solidFill>
                  <a:srgbClr val="FFFFFF"/>
                </a:solidFill>
                <a:latin typeface="Montserrat Classic" panose="00000500000000000000"/>
              </a:rPr>
              <a:t>Testing Accuracy: 0.97</a:t>
            </a:r>
          </a:p>
          <a:p>
            <a:pPr algn="r">
              <a:lnSpc>
                <a:spcPts val="3335"/>
              </a:lnSpc>
            </a:pPr>
            <a:r>
              <a:rPr lang="en-US" sz="2400" spc="110" dirty="0">
                <a:solidFill>
                  <a:srgbClr val="FFFFFF"/>
                </a:solidFill>
                <a:latin typeface="Montserrat Classic" panose="00000500000000000000"/>
              </a:rPr>
              <a:t>ROC AUC SCORE:  0.99</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7" name="Picture 7"/>
          <p:cNvPicPr>
            <a:picLocks noChangeAspect="1"/>
          </p:cNvPicPr>
          <p:nvPr/>
        </p:nvPicPr>
        <p:blipFill>
          <a:blip r:embed="rId2"/>
          <a:srcRect/>
          <a:stretch>
            <a:fillRect/>
          </a:stretch>
        </p:blipFill>
        <p:spPr>
          <a:xfrm>
            <a:off x="7751226" y="5575081"/>
            <a:ext cx="10131342" cy="4765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8"/>
          <p:cNvSpPr txBox="1"/>
          <p:nvPr/>
        </p:nvSpPr>
        <p:spPr>
          <a:xfrm>
            <a:off x="1028700" y="1994757"/>
            <a:ext cx="12550939" cy="2434013"/>
          </a:xfrm>
          <a:prstGeom prst="rect">
            <a:avLst/>
          </a:prstGeom>
        </p:spPr>
        <p:txBody>
          <a:bodyPr lIns="0" tIns="0" rIns="0" bIns="0" rtlCol="0" anchor="t">
            <a:spAutoFit/>
          </a:bodyPr>
          <a:lstStyle/>
          <a:p>
            <a:pPr>
              <a:lnSpc>
                <a:spcPts val="3890"/>
              </a:lnSpc>
            </a:pPr>
            <a:r>
              <a:rPr lang="en-US" sz="2800" spc="128">
                <a:solidFill>
                  <a:srgbClr val="FFFFFF"/>
                </a:solidFill>
                <a:latin typeface="Montserrat Classic" panose="00000500000000000000"/>
              </a:rPr>
              <a:t>XG Boost Classifiers use optimized gradient boosting algorithm through parallel processing, tree pruning, handling missing values and regularization to avoid overfitting. It works best for small to medium structured data however it is outperformed by neural nets when large datasets are used.</a:t>
            </a:r>
          </a:p>
        </p:txBody>
      </p:sp>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XG BOOST CLASSIFIER</a:t>
            </a:r>
          </a:p>
        </p:txBody>
      </p:sp>
      <p:sp>
        <p:nvSpPr>
          <p:cNvPr id="10" name="TextBox 10"/>
          <p:cNvSpPr txBox="1"/>
          <p:nvPr/>
        </p:nvSpPr>
        <p:spPr>
          <a:xfrm>
            <a:off x="1028700" y="6712771"/>
            <a:ext cx="5137976" cy="1216689"/>
          </a:xfrm>
          <a:prstGeom prst="rect">
            <a:avLst/>
          </a:prstGeom>
        </p:spPr>
        <p:txBody>
          <a:bodyPr lIns="0" tIns="0" rIns="0" bIns="0" rtlCol="0" anchor="t">
            <a:spAutoFit/>
          </a:bodyPr>
          <a:lstStyle/>
          <a:p>
            <a:pPr algn="r">
              <a:lnSpc>
                <a:spcPts val="3335"/>
              </a:lnSpc>
            </a:pPr>
            <a:r>
              <a:rPr lang="en-US" sz="2400" spc="110">
                <a:solidFill>
                  <a:srgbClr val="FFFFFF"/>
                </a:solidFill>
                <a:latin typeface="Montserrat Classic" panose="00000500000000000000"/>
              </a:rPr>
              <a:t>Training Accuracy:  0.972</a:t>
            </a:r>
          </a:p>
          <a:p>
            <a:pPr algn="r">
              <a:lnSpc>
                <a:spcPts val="3335"/>
              </a:lnSpc>
            </a:pPr>
            <a:r>
              <a:rPr lang="en-US" sz="2400" spc="110">
                <a:solidFill>
                  <a:srgbClr val="FFFFFF"/>
                </a:solidFill>
                <a:latin typeface="Montserrat Classic" panose="00000500000000000000"/>
              </a:rPr>
              <a:t>Testing Accuracy:  0.969</a:t>
            </a:r>
          </a:p>
          <a:p>
            <a:pPr algn="r">
              <a:lnSpc>
                <a:spcPts val="3335"/>
              </a:lnSpc>
            </a:pPr>
            <a:r>
              <a:rPr lang="en-US" sz="2400" spc="110">
                <a:solidFill>
                  <a:srgbClr val="FFFFFF"/>
                </a:solidFill>
                <a:latin typeface="Montserrat Classic" panose="00000500000000000000"/>
              </a:rPr>
              <a:t>ROC AUC SCORE:  0.997</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7" name="TextBox 7"/>
          <p:cNvSpPr txBox="1"/>
          <p:nvPr/>
        </p:nvSpPr>
        <p:spPr>
          <a:xfrm>
            <a:off x="1028700" y="1656468"/>
            <a:ext cx="13674889" cy="3415594"/>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KNN is a non-parametric and lazy learning algorithm </a:t>
            </a:r>
            <a:r>
              <a:rPr lang="en-US" sz="2800" spc="128" dirty="0" err="1">
                <a:solidFill>
                  <a:srgbClr val="FFFFFF"/>
                </a:solidFill>
                <a:latin typeface="Montserrat Classic" panose="00000500000000000000"/>
              </a:rPr>
              <a:t>i.e</a:t>
            </a:r>
            <a:r>
              <a:rPr lang="en-US" sz="2800" spc="128" dirty="0">
                <a:solidFill>
                  <a:srgbClr val="FFFFFF"/>
                </a:solidFill>
                <a:latin typeface="Montserrat Classic" panose="00000500000000000000"/>
              </a:rPr>
              <a:t>; model structure is determined by the dataset and KNN does not needs to be trained for model generation so it makes testing phase slower and consumes high amount of memory. KNN model performs poor at high dimensional dataset as is the case. We normalize the dataset in this case and also tune this algorithm for different </a:t>
            </a:r>
            <a:r>
              <a:rPr lang="en-US" sz="2800" spc="128" dirty="0" smtClean="0">
                <a:solidFill>
                  <a:srgbClr val="FFFFFF"/>
                </a:solidFill>
                <a:latin typeface="Montserrat Classic" panose="00000500000000000000"/>
              </a:rPr>
              <a:t>hyper-parameters </a:t>
            </a:r>
            <a:r>
              <a:rPr lang="en-US" sz="2800" spc="128" dirty="0">
                <a:solidFill>
                  <a:srgbClr val="FFFFFF"/>
                </a:solidFill>
                <a:latin typeface="Montserrat Classic" panose="00000500000000000000"/>
              </a:rPr>
              <a:t>to achieve best estimator.</a:t>
            </a:r>
          </a:p>
        </p:txBody>
      </p:sp>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K NEAREST NEIGHBOURS</a:t>
            </a:r>
          </a:p>
        </p:txBody>
      </p:sp>
      <p:sp>
        <p:nvSpPr>
          <p:cNvPr id="11" name="TextBox 7"/>
          <p:cNvSpPr txBox="1"/>
          <p:nvPr/>
        </p:nvSpPr>
        <p:spPr>
          <a:xfrm>
            <a:off x="1071506" y="5572128"/>
            <a:ext cx="10715700" cy="3000821"/>
          </a:xfrm>
          <a:prstGeom prst="rect">
            <a:avLst/>
          </a:prstGeom>
        </p:spPr>
        <p:txBody>
          <a:bodyPr wrap="square" lIns="0" tIns="0" rIns="0" bIns="0" rtlCol="0" anchor="t">
            <a:spAutoFit/>
          </a:bodyPr>
          <a:lstStyle/>
          <a:p>
            <a:pPr>
              <a:lnSpc>
                <a:spcPts val="3890"/>
              </a:lnSpc>
              <a:buFont typeface="Arial" pitchFamily="34" charset="0"/>
              <a:buChar char="•"/>
            </a:pPr>
            <a:r>
              <a:rPr lang="en-IN" sz="2800" spc="128" dirty="0" smtClean="0">
                <a:solidFill>
                  <a:srgbClr val="FFFFFF"/>
                </a:solidFill>
                <a:latin typeface="Montserrat Classic" panose="00000500000000000000"/>
              </a:rPr>
              <a:t>Randomly select K data values.</a:t>
            </a:r>
          </a:p>
          <a:p>
            <a:pPr>
              <a:lnSpc>
                <a:spcPts val="3890"/>
              </a:lnSpc>
              <a:buFont typeface="Arial" pitchFamily="34" charset="0"/>
              <a:buChar char="•"/>
            </a:pPr>
            <a:r>
              <a:rPr lang="en-IN" sz="2800" spc="128" dirty="0" smtClean="0">
                <a:solidFill>
                  <a:srgbClr val="FFFFFF"/>
                </a:solidFill>
                <a:latin typeface="Montserrat Classic" panose="00000500000000000000"/>
              </a:rPr>
              <a:t>Measure the distance of every data from those randomly selected data.</a:t>
            </a:r>
          </a:p>
          <a:p>
            <a:pPr>
              <a:lnSpc>
                <a:spcPts val="3890"/>
              </a:lnSpc>
              <a:buFont typeface="Arial" pitchFamily="34" charset="0"/>
              <a:buChar char="•"/>
            </a:pPr>
            <a:r>
              <a:rPr lang="en-IN" sz="2800" spc="128" dirty="0" smtClean="0">
                <a:solidFill>
                  <a:srgbClr val="FFFFFF"/>
                </a:solidFill>
                <a:latin typeface="Montserrat Classic" panose="00000500000000000000"/>
              </a:rPr>
              <a:t>Now based on distance value sort them in ascending order. </a:t>
            </a:r>
          </a:p>
          <a:p>
            <a:pPr>
              <a:lnSpc>
                <a:spcPts val="3890"/>
              </a:lnSpc>
              <a:buFont typeface="Arial" pitchFamily="34" charset="0"/>
              <a:buChar char="•"/>
            </a:pPr>
            <a:r>
              <a:rPr lang="en-IN" sz="2800" spc="128" dirty="0" smtClean="0">
                <a:solidFill>
                  <a:srgbClr val="FFFFFF"/>
                </a:solidFill>
                <a:latin typeface="Montserrat Classic" panose="00000500000000000000"/>
              </a:rPr>
              <a:t>Using that order we create the clusters.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K NEAREST NEIGHBOURS</a:t>
            </a:r>
          </a:p>
        </p:txBody>
      </p:sp>
      <p:pic>
        <p:nvPicPr>
          <p:cNvPr id="8" name="Picture 7" descr="Develop-k-Nearest-Neighbors-in-Python-From-Scratch.png"/>
          <p:cNvPicPr>
            <a:picLocks noChangeAspect="1"/>
          </p:cNvPicPr>
          <p:nvPr/>
        </p:nvPicPr>
        <p:blipFill>
          <a:blip r:embed="rId2"/>
          <a:stretch>
            <a:fillRect/>
          </a:stretch>
        </p:blipFill>
        <p:spPr>
          <a:xfrm>
            <a:off x="1928762" y="2071666"/>
            <a:ext cx="10572824" cy="6960442"/>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8" name="Picture 8"/>
          <p:cNvPicPr>
            <a:picLocks noChangeAspect="1"/>
          </p:cNvPicPr>
          <p:nvPr/>
        </p:nvPicPr>
        <p:blipFill>
          <a:blip r:embed="rId2"/>
          <a:srcRect/>
          <a:stretch>
            <a:fillRect/>
          </a:stretch>
        </p:blipFill>
        <p:spPr>
          <a:xfrm>
            <a:off x="1142944" y="1857352"/>
            <a:ext cx="11847124" cy="55721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9"/>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K NEAREST NEIGHBOURS</a:t>
            </a:r>
          </a:p>
        </p:txBody>
      </p:sp>
      <p:sp>
        <p:nvSpPr>
          <p:cNvPr id="10" name="TextBox 10"/>
          <p:cNvSpPr txBox="1"/>
          <p:nvPr/>
        </p:nvSpPr>
        <p:spPr>
          <a:xfrm>
            <a:off x="8000992" y="8215334"/>
            <a:ext cx="5137976" cy="1216689"/>
          </a:xfrm>
          <a:prstGeom prst="rect">
            <a:avLst/>
          </a:prstGeom>
        </p:spPr>
        <p:txBody>
          <a:bodyPr lIns="0" tIns="0" rIns="0" bIns="0" rtlCol="0" anchor="t">
            <a:spAutoFit/>
          </a:bodyPr>
          <a:lstStyle/>
          <a:p>
            <a:pPr algn="r">
              <a:lnSpc>
                <a:spcPts val="3335"/>
              </a:lnSpc>
            </a:pPr>
            <a:r>
              <a:rPr lang="en-US" sz="2400" spc="110" dirty="0">
                <a:solidFill>
                  <a:srgbClr val="FFFFFF"/>
                </a:solidFill>
                <a:latin typeface="Montserrat Classic" panose="00000500000000000000"/>
              </a:rPr>
              <a:t>Training Accuracy:  0.807</a:t>
            </a:r>
          </a:p>
          <a:p>
            <a:pPr algn="r">
              <a:lnSpc>
                <a:spcPts val="3335"/>
              </a:lnSpc>
            </a:pPr>
            <a:r>
              <a:rPr lang="en-US" sz="2400" spc="110" dirty="0">
                <a:solidFill>
                  <a:srgbClr val="FFFFFF"/>
                </a:solidFill>
                <a:latin typeface="Montserrat Classic" panose="00000500000000000000"/>
              </a:rPr>
              <a:t>Testing Accuracy:  0.735</a:t>
            </a:r>
          </a:p>
          <a:p>
            <a:pPr algn="r">
              <a:lnSpc>
                <a:spcPts val="3335"/>
              </a:lnSpc>
            </a:pPr>
            <a:r>
              <a:rPr lang="en-US" sz="2400" spc="110" dirty="0">
                <a:solidFill>
                  <a:srgbClr val="FFFFFF"/>
                </a:solidFill>
                <a:latin typeface="Montserrat Classic" panose="00000500000000000000"/>
              </a:rPr>
              <a:t>ROC AUC SCORE:  0.831</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1781434"/>
            <a:ext cx="13674889" cy="7946791"/>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Artificial Neural Network consists of an artificial network of functions, called parameters, which allows the computer to learn, and to fine tune itself by analyzing new data. For this model the number of input parameters (34) were more than that of ML models (16).</a:t>
            </a:r>
          </a:p>
          <a:p>
            <a:pPr>
              <a:lnSpc>
                <a:spcPts val="3890"/>
              </a:lnSpc>
            </a:pPr>
            <a:endParaRPr/>
          </a:p>
          <a:p>
            <a:pPr>
              <a:lnSpc>
                <a:spcPts val="3890"/>
              </a:lnSpc>
            </a:pPr>
            <a:r>
              <a:rPr lang="en-US" sz="2800" spc="128" dirty="0">
                <a:solidFill>
                  <a:srgbClr val="FFFFFF"/>
                </a:solidFill>
                <a:latin typeface="Montserrat Classic" panose="00000500000000000000"/>
              </a:rPr>
              <a:t>We created feed forward sequential model using </a:t>
            </a:r>
            <a:r>
              <a:rPr lang="en-US" sz="2800" spc="128" dirty="0" err="1">
                <a:solidFill>
                  <a:srgbClr val="FFFFFF"/>
                </a:solidFill>
                <a:latin typeface="Montserrat Classic" panose="00000500000000000000"/>
              </a:rPr>
              <a:t>keras</a:t>
            </a:r>
            <a:r>
              <a:rPr lang="en-US" sz="2800" spc="128" dirty="0">
                <a:solidFill>
                  <a:srgbClr val="FFFFFF"/>
                </a:solidFill>
                <a:latin typeface="Montserrat Classic" panose="00000500000000000000"/>
              </a:rPr>
              <a:t> </a:t>
            </a:r>
            <a:r>
              <a:rPr lang="en-US" sz="2800" spc="128" dirty="0" smtClean="0">
                <a:solidFill>
                  <a:srgbClr val="FFFFFF"/>
                </a:solidFill>
                <a:latin typeface="Montserrat Classic" panose="00000500000000000000"/>
              </a:rPr>
              <a:t>library</a:t>
            </a:r>
            <a:r>
              <a:rPr lang="en-US" sz="2800" spc="128" dirty="0">
                <a:solidFill>
                  <a:srgbClr val="FFFFFF"/>
                </a:solidFill>
                <a:latin typeface="Montserrat Classic" panose="00000500000000000000"/>
              </a:rPr>
              <a:t>. The network consisted of three dense layers. It took a 2D input of dimension (1, 34) and passed it to next dense layer of </a:t>
            </a:r>
            <a:r>
              <a:rPr lang="en-US" sz="2800" spc="128" dirty="0" smtClean="0">
                <a:solidFill>
                  <a:srgbClr val="FFFFFF"/>
                </a:solidFill>
                <a:latin typeface="Montserrat Classic" panose="00000500000000000000"/>
              </a:rPr>
              <a:t>17 </a:t>
            </a:r>
            <a:r>
              <a:rPr lang="en-US" sz="2800" spc="128" dirty="0">
                <a:solidFill>
                  <a:srgbClr val="FFFFFF"/>
                </a:solidFill>
                <a:latin typeface="Montserrat Classic" panose="00000500000000000000"/>
              </a:rPr>
              <a:t>nodes through a </a:t>
            </a:r>
            <a:r>
              <a:rPr lang="en-US" sz="2800" spc="128" dirty="0" err="1">
                <a:solidFill>
                  <a:srgbClr val="FFFFFF"/>
                </a:solidFill>
                <a:latin typeface="Montserrat Classic" panose="00000500000000000000"/>
              </a:rPr>
              <a:t>Relu</a:t>
            </a:r>
            <a:r>
              <a:rPr lang="en-US" sz="2800" spc="128" dirty="0">
                <a:solidFill>
                  <a:srgbClr val="FFFFFF"/>
                </a:solidFill>
                <a:latin typeface="Montserrat Classic" panose="00000500000000000000"/>
              </a:rPr>
              <a:t> activation function. The second dense layer passes its input through a function and </a:t>
            </a:r>
            <a:r>
              <a:rPr lang="en-US" sz="2800" spc="128" dirty="0" err="1">
                <a:solidFill>
                  <a:srgbClr val="FFFFFF"/>
                </a:solidFill>
                <a:latin typeface="Montserrat Classic" panose="00000500000000000000"/>
              </a:rPr>
              <a:t>Relu</a:t>
            </a:r>
            <a:r>
              <a:rPr lang="en-US" sz="2800" spc="128" dirty="0">
                <a:solidFill>
                  <a:srgbClr val="FFFFFF"/>
                </a:solidFill>
                <a:latin typeface="Montserrat Classic" panose="00000500000000000000"/>
              </a:rPr>
              <a:t> </a:t>
            </a:r>
            <a:r>
              <a:rPr lang="en-US" sz="2800" spc="128" dirty="0" smtClean="0">
                <a:solidFill>
                  <a:srgbClr val="FFFFFF"/>
                </a:solidFill>
                <a:latin typeface="Montserrat Classic" panose="00000500000000000000"/>
              </a:rPr>
              <a:t>activation </a:t>
            </a:r>
            <a:r>
              <a:rPr lang="en-US" sz="2800" spc="128" dirty="0">
                <a:solidFill>
                  <a:srgbClr val="FFFFFF"/>
                </a:solidFill>
                <a:latin typeface="Montserrat Classic" panose="00000500000000000000"/>
              </a:rPr>
              <a:t>function to </a:t>
            </a:r>
            <a:r>
              <a:rPr lang="en-US" sz="2800" spc="128" dirty="0" smtClean="0">
                <a:solidFill>
                  <a:srgbClr val="FFFFFF"/>
                </a:solidFill>
                <a:latin typeface="Montserrat Classic" panose="00000500000000000000"/>
              </a:rPr>
              <a:t>next layer </a:t>
            </a:r>
            <a:r>
              <a:rPr lang="en-US" sz="2800" spc="128" dirty="0">
                <a:solidFill>
                  <a:srgbClr val="FFFFFF"/>
                </a:solidFill>
                <a:latin typeface="Montserrat Classic" panose="00000500000000000000"/>
              </a:rPr>
              <a:t>of </a:t>
            </a:r>
            <a:r>
              <a:rPr lang="en-US" sz="2800" spc="128" dirty="0" smtClean="0">
                <a:solidFill>
                  <a:srgbClr val="FFFFFF"/>
                </a:solidFill>
                <a:latin typeface="Montserrat Classic" panose="00000500000000000000"/>
              </a:rPr>
              <a:t>nine nodes </a:t>
            </a:r>
            <a:r>
              <a:rPr lang="en-US" sz="2800" spc="128" dirty="0">
                <a:solidFill>
                  <a:srgbClr val="FFFFFF"/>
                </a:solidFill>
                <a:latin typeface="Montserrat Classic" panose="00000500000000000000"/>
              </a:rPr>
              <a:t>	which </a:t>
            </a:r>
            <a:r>
              <a:rPr lang="en-US" sz="2800" spc="128" dirty="0" smtClean="0">
                <a:solidFill>
                  <a:srgbClr val="FFFFFF"/>
                </a:solidFill>
                <a:latin typeface="Montserrat Classic" panose="00000500000000000000"/>
              </a:rPr>
              <a:t>then passes it to the last layer of single node which uses sigmoid </a:t>
            </a:r>
            <a:r>
              <a:rPr lang="en-US" sz="2800" spc="128" dirty="0">
                <a:solidFill>
                  <a:srgbClr val="FFFFFF"/>
                </a:solidFill>
                <a:latin typeface="Montserrat Classic" panose="00000500000000000000"/>
              </a:rPr>
              <a:t>function to determine the truth value of the input.</a:t>
            </a:r>
          </a:p>
          <a:p>
            <a:pPr>
              <a:lnSpc>
                <a:spcPts val="3890"/>
              </a:lnSpc>
            </a:pPr>
            <a:endParaRPr/>
          </a:p>
          <a:p>
            <a:pPr>
              <a:lnSpc>
                <a:spcPts val="3890"/>
              </a:lnSpc>
            </a:pPr>
            <a:r>
              <a:rPr lang="en-US" sz="2800" spc="128" dirty="0">
                <a:solidFill>
                  <a:srgbClr val="FFFFFF"/>
                </a:solidFill>
                <a:latin typeface="Montserrat Classic" panose="00000500000000000000"/>
              </a:rPr>
              <a:t>The train and test sets were scaled using standard </a:t>
            </a:r>
            <a:r>
              <a:rPr lang="en-US" sz="2800" spc="128" dirty="0" err="1">
                <a:solidFill>
                  <a:srgbClr val="FFFFFF"/>
                </a:solidFill>
                <a:latin typeface="Montserrat Classic" panose="00000500000000000000"/>
              </a:rPr>
              <a:t>scaler</a:t>
            </a:r>
            <a:r>
              <a:rPr lang="en-US" sz="2800" spc="128" dirty="0">
                <a:solidFill>
                  <a:srgbClr val="FFFFFF"/>
                </a:solidFill>
                <a:latin typeface="Montserrat Classic" panose="00000500000000000000"/>
              </a:rPr>
              <a:t> function so that input feature values implicitly weights all features equally in their representation.</a:t>
            </a:r>
          </a:p>
        </p:txBody>
      </p:sp>
      <p:sp>
        <p:nvSpPr>
          <p:cNvPr id="6" name="TextBox 6"/>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ARTIFICIAL NEURAL NETWORKS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2" name="TextBox 2"/>
          <p:cNvSpPr txBox="1"/>
          <p:nvPr/>
        </p:nvSpPr>
        <p:spPr>
          <a:xfrm>
            <a:off x="1028700" y="724281"/>
            <a:ext cx="10374924" cy="771144"/>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INTRODUCTION</a:t>
            </a:r>
          </a:p>
        </p:txBody>
      </p:sp>
      <p:grpSp>
        <p:nvGrpSpPr>
          <p:cNvPr id="3" name="Group 3"/>
          <p:cNvGrpSpPr/>
          <p:nvPr/>
        </p:nvGrpSpPr>
        <p:grpSpPr>
          <a:xfrm rot="-10800000">
            <a:off x="14558220" y="-74628"/>
            <a:ext cx="3847680" cy="384152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5" name="AutoShape 5"/>
          <p:cNvSpPr/>
          <p:nvPr/>
        </p:nvSpPr>
        <p:spPr>
          <a:xfrm rot="-8100000">
            <a:off x="11454927" y="798667"/>
            <a:ext cx="5610063" cy="33751"/>
          </a:xfrm>
          <a:prstGeom prst="rect">
            <a:avLst/>
          </a:prstGeom>
          <a:solidFill>
            <a:srgbClr val="F8FBF8"/>
          </a:solidFill>
        </p:spPr>
      </p:sp>
      <p:sp>
        <p:nvSpPr>
          <p:cNvPr id="6" name="TextBox 6"/>
          <p:cNvSpPr txBox="1"/>
          <p:nvPr/>
        </p:nvSpPr>
        <p:spPr>
          <a:xfrm>
            <a:off x="1028700" y="2675705"/>
            <a:ext cx="13694927" cy="4887966"/>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What is Machine Learning?</a:t>
            </a:r>
          </a:p>
          <a:p>
            <a:pPr>
              <a:lnSpc>
                <a:spcPts val="3890"/>
              </a:lnSpc>
            </a:pPr>
            <a:r>
              <a:rPr lang="en-US" sz="2800" spc="128" dirty="0">
                <a:solidFill>
                  <a:srgbClr val="FFFFFF"/>
                </a:solidFill>
                <a:latin typeface="Montserrat Classic" panose="00000500000000000000"/>
              </a:rPr>
              <a:t>Application of AI which provides systems an ability to automatically learn and improve from experience without being explicitly programmed.</a:t>
            </a:r>
          </a:p>
          <a:p>
            <a:pPr>
              <a:lnSpc>
                <a:spcPts val="3890"/>
              </a:lnSpc>
            </a:pPr>
            <a:endParaRPr/>
          </a:p>
          <a:p>
            <a:pPr algn="l">
              <a:lnSpc>
                <a:spcPts val="3890"/>
              </a:lnSpc>
            </a:pPr>
            <a:r>
              <a:rPr lang="en-US" sz="2800" spc="128" dirty="0">
                <a:solidFill>
                  <a:srgbClr val="FFFFFF"/>
                </a:solidFill>
                <a:latin typeface="Montserrat Classic" panose="00000500000000000000"/>
              </a:rPr>
              <a:t>Tool condition monitoring has become an essential industry phenomenon to achieve high-quality machine operation and cost management. </a:t>
            </a:r>
          </a:p>
          <a:p>
            <a:pPr algn="l">
              <a:lnSpc>
                <a:spcPts val="3890"/>
              </a:lnSpc>
            </a:pPr>
            <a:r>
              <a:rPr lang="en-US" sz="2800" spc="128" dirty="0">
                <a:solidFill>
                  <a:srgbClr val="FFFFFF"/>
                </a:solidFill>
                <a:latin typeface="Montserrat Classic" panose="00000500000000000000"/>
              </a:rPr>
              <a:t>This method monitors the performance and condition of equipment during normal operation to reduce the likelihood of failures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12" name="TextBox 1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ARTIFICIAL NEURAL NETWORKS</a:t>
            </a:r>
          </a:p>
        </p:txBody>
      </p:sp>
      <p:pic>
        <p:nvPicPr>
          <p:cNvPr id="14" name="Picture 13" descr="an.png"/>
          <p:cNvPicPr>
            <a:picLocks noChangeAspect="1"/>
          </p:cNvPicPr>
          <p:nvPr/>
        </p:nvPicPr>
        <p:blipFill>
          <a:blip r:embed="rId2"/>
          <a:stretch>
            <a:fillRect/>
          </a:stretch>
        </p:blipFill>
        <p:spPr>
          <a:xfrm>
            <a:off x="1142944" y="1556151"/>
            <a:ext cx="8286808" cy="8373695"/>
          </a:xfrm>
          <a:prstGeom prst="rect">
            <a:avLst/>
          </a:prstGeom>
        </p:spPr>
      </p:pic>
      <p:sp>
        <p:nvSpPr>
          <p:cNvPr id="18" name="TextBox 5"/>
          <p:cNvSpPr txBox="1"/>
          <p:nvPr/>
        </p:nvSpPr>
        <p:spPr>
          <a:xfrm>
            <a:off x="10156707" y="3213965"/>
            <a:ext cx="4916647" cy="5001369"/>
          </a:xfrm>
          <a:prstGeom prst="rect">
            <a:avLst/>
          </a:prstGeom>
        </p:spPr>
        <p:txBody>
          <a:bodyPr wrap="square" lIns="0" tIns="0" rIns="0" bIns="0" rtlCol="0" anchor="t">
            <a:spAutoFit/>
          </a:bodyPr>
          <a:lstStyle/>
          <a:p>
            <a:pPr>
              <a:lnSpc>
                <a:spcPts val="3890"/>
              </a:lnSpc>
              <a:buFont typeface="Arial" pitchFamily="34" charset="0"/>
              <a:buChar char="•"/>
            </a:pPr>
            <a:r>
              <a:rPr lang="en-IN" sz="2800" spc="128" dirty="0" smtClean="0">
                <a:solidFill>
                  <a:srgbClr val="FFFFFF"/>
                </a:solidFill>
                <a:latin typeface="Montserrat Classic" panose="00000500000000000000"/>
              </a:rPr>
              <a:t>Input vector value</a:t>
            </a:r>
          </a:p>
          <a:p>
            <a:pPr>
              <a:lnSpc>
                <a:spcPts val="3890"/>
              </a:lnSpc>
              <a:buFont typeface="Arial" pitchFamily="34" charset="0"/>
              <a:buChar char="•"/>
            </a:pPr>
            <a:r>
              <a:rPr lang="en-IN" sz="2800" spc="128" dirty="0" smtClean="0">
                <a:solidFill>
                  <a:srgbClr val="FFFFFF"/>
                </a:solidFill>
                <a:latin typeface="Montserrat Classic" panose="00000500000000000000"/>
              </a:rPr>
              <a:t>Forward Propagation</a:t>
            </a:r>
          </a:p>
          <a:p>
            <a:pPr>
              <a:lnSpc>
                <a:spcPts val="3890"/>
              </a:lnSpc>
              <a:buFont typeface="Arial" pitchFamily="34" charset="0"/>
              <a:buChar char="•"/>
            </a:pPr>
            <a:r>
              <a:rPr lang="en-IN" sz="2800" spc="128" dirty="0" smtClean="0">
                <a:solidFill>
                  <a:srgbClr val="FFFFFF"/>
                </a:solidFill>
                <a:latin typeface="Montserrat Classic" panose="00000500000000000000"/>
              </a:rPr>
              <a:t>Calculate the loss value from cost function</a:t>
            </a:r>
          </a:p>
          <a:p>
            <a:pPr>
              <a:lnSpc>
                <a:spcPts val="3890"/>
              </a:lnSpc>
              <a:buFont typeface="Arial" pitchFamily="34" charset="0"/>
              <a:buChar char="•"/>
            </a:pPr>
            <a:r>
              <a:rPr lang="en-IN" sz="2800" spc="128" dirty="0" smtClean="0">
                <a:solidFill>
                  <a:srgbClr val="FFFFFF"/>
                </a:solidFill>
                <a:latin typeface="Montserrat Classic" panose="00000500000000000000"/>
              </a:rPr>
              <a:t>Back-propagation</a:t>
            </a:r>
          </a:p>
          <a:p>
            <a:pPr>
              <a:lnSpc>
                <a:spcPts val="3890"/>
              </a:lnSpc>
              <a:buFont typeface="Arial" pitchFamily="34" charset="0"/>
              <a:buChar char="•"/>
            </a:pPr>
            <a:r>
              <a:rPr lang="en-IN" sz="2800" spc="128" dirty="0" smtClean="0">
                <a:solidFill>
                  <a:srgbClr val="FFFFFF"/>
                </a:solidFill>
                <a:latin typeface="Montserrat Classic" panose="00000500000000000000"/>
              </a:rPr>
              <a:t>Nudge the weights and biases according to the loss value</a:t>
            </a:r>
          </a:p>
          <a:p>
            <a:pPr>
              <a:lnSpc>
                <a:spcPts val="3890"/>
              </a:lnSpc>
              <a:buFont typeface="Arial" pitchFamily="34" charset="0"/>
              <a:buChar char="•"/>
            </a:pPr>
            <a:r>
              <a:rPr lang="en-IN" sz="2800" spc="128" dirty="0" smtClean="0">
                <a:solidFill>
                  <a:srgbClr val="FFFFFF"/>
                </a:solidFill>
                <a:latin typeface="Montserrat Classic" panose="00000500000000000000"/>
              </a:rPr>
              <a:t>Repeat it according to the epochs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12" name="TextBox 1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ARTIFICIAL NEURAL NETWORKS</a:t>
            </a:r>
          </a:p>
        </p:txBody>
      </p:sp>
      <p:sp>
        <p:nvSpPr>
          <p:cNvPr id="15" name="TextBox 13"/>
          <p:cNvSpPr txBox="1"/>
          <p:nvPr/>
        </p:nvSpPr>
        <p:spPr>
          <a:xfrm>
            <a:off x="10128129" y="2571732"/>
            <a:ext cx="5159539" cy="1500411"/>
          </a:xfrm>
          <a:prstGeom prst="rect">
            <a:avLst/>
          </a:prstGeom>
        </p:spPr>
        <p:txBody>
          <a:bodyPr lIns="0" tIns="0" rIns="0" bIns="0" rtlCol="0" anchor="t">
            <a:spAutoFit/>
          </a:bodyPr>
          <a:lstStyle/>
          <a:p>
            <a:pPr>
              <a:lnSpc>
                <a:spcPts val="3890"/>
              </a:lnSpc>
            </a:pPr>
            <a:r>
              <a:rPr lang="en-US" sz="2800" b="1" spc="128" dirty="0" smtClean="0">
                <a:solidFill>
                  <a:srgbClr val="FFFFFF"/>
                </a:solidFill>
                <a:latin typeface="Montserrat Classic" panose="00000500000000000000"/>
              </a:rPr>
              <a:t>Without Dropout</a:t>
            </a:r>
          </a:p>
          <a:p>
            <a:pPr>
              <a:lnSpc>
                <a:spcPts val="3890"/>
              </a:lnSpc>
            </a:pPr>
            <a:r>
              <a:rPr lang="en-US" sz="2800" spc="128" dirty="0" smtClean="0">
                <a:solidFill>
                  <a:srgbClr val="FFFFFF"/>
                </a:solidFill>
                <a:latin typeface="Montserrat Classic" panose="00000500000000000000"/>
              </a:rPr>
              <a:t>Training </a:t>
            </a:r>
            <a:r>
              <a:rPr lang="en-US" sz="2800" spc="128" dirty="0">
                <a:solidFill>
                  <a:srgbClr val="FFFFFF"/>
                </a:solidFill>
                <a:latin typeface="Montserrat Classic" panose="00000500000000000000"/>
              </a:rPr>
              <a:t>Accuracy:  </a:t>
            </a:r>
            <a:r>
              <a:rPr lang="en-US" sz="2800" spc="128" dirty="0" smtClean="0">
                <a:solidFill>
                  <a:srgbClr val="FFFFFF"/>
                </a:solidFill>
                <a:latin typeface="Montserrat Classic" panose="00000500000000000000"/>
              </a:rPr>
              <a:t>0.98</a:t>
            </a:r>
            <a:endParaRPr lang="en-US" sz="2800" spc="128" dirty="0">
              <a:solidFill>
                <a:srgbClr val="FFFFFF"/>
              </a:solidFill>
              <a:latin typeface="Montserrat Classic" panose="00000500000000000000"/>
            </a:endParaRPr>
          </a:p>
          <a:p>
            <a:pPr>
              <a:lnSpc>
                <a:spcPts val="3890"/>
              </a:lnSpc>
            </a:pPr>
            <a:r>
              <a:rPr lang="en-US" sz="2800" spc="128" dirty="0">
                <a:solidFill>
                  <a:srgbClr val="FFFFFF"/>
                </a:solidFill>
                <a:latin typeface="Montserrat Classic" panose="00000500000000000000"/>
              </a:rPr>
              <a:t>Testing Accuracy:  </a:t>
            </a:r>
            <a:r>
              <a:rPr lang="en-US" sz="2800" spc="128" dirty="0" smtClean="0">
                <a:solidFill>
                  <a:srgbClr val="FFFFFF"/>
                </a:solidFill>
                <a:latin typeface="Montserrat Classic" panose="00000500000000000000"/>
              </a:rPr>
              <a:t>0.92</a:t>
            </a:r>
            <a:endParaRPr lang="en-US" sz="2800" spc="128" dirty="0">
              <a:solidFill>
                <a:srgbClr val="FFFFFF"/>
              </a:solidFill>
              <a:latin typeface="Montserrat Classic" panose="00000500000000000000"/>
            </a:endParaRPr>
          </a:p>
        </p:txBody>
      </p:sp>
      <p:sp>
        <p:nvSpPr>
          <p:cNvPr id="16" name="TextBox 13"/>
          <p:cNvSpPr txBox="1"/>
          <p:nvPr/>
        </p:nvSpPr>
        <p:spPr>
          <a:xfrm>
            <a:off x="10128129" y="4357682"/>
            <a:ext cx="5159539" cy="1500411"/>
          </a:xfrm>
          <a:prstGeom prst="rect">
            <a:avLst/>
          </a:prstGeom>
        </p:spPr>
        <p:txBody>
          <a:bodyPr lIns="0" tIns="0" rIns="0" bIns="0" rtlCol="0" anchor="t">
            <a:spAutoFit/>
          </a:bodyPr>
          <a:lstStyle/>
          <a:p>
            <a:pPr>
              <a:lnSpc>
                <a:spcPts val="3890"/>
              </a:lnSpc>
            </a:pPr>
            <a:r>
              <a:rPr lang="en-US" sz="2800" b="1" spc="128" dirty="0" smtClean="0">
                <a:solidFill>
                  <a:srgbClr val="FFFFFF"/>
                </a:solidFill>
                <a:latin typeface="Montserrat Classic" panose="00000500000000000000"/>
              </a:rPr>
              <a:t>With Dropout</a:t>
            </a:r>
          </a:p>
          <a:p>
            <a:pPr>
              <a:lnSpc>
                <a:spcPts val="3890"/>
              </a:lnSpc>
            </a:pPr>
            <a:r>
              <a:rPr lang="en-US" sz="2800" spc="128" dirty="0" smtClean="0">
                <a:solidFill>
                  <a:srgbClr val="FFFFFF"/>
                </a:solidFill>
                <a:latin typeface="Montserrat Classic" panose="00000500000000000000"/>
              </a:rPr>
              <a:t>Training </a:t>
            </a:r>
            <a:r>
              <a:rPr lang="en-US" sz="2800" spc="128" dirty="0">
                <a:solidFill>
                  <a:srgbClr val="FFFFFF"/>
                </a:solidFill>
                <a:latin typeface="Montserrat Classic" panose="00000500000000000000"/>
              </a:rPr>
              <a:t>Accuracy:  </a:t>
            </a:r>
            <a:r>
              <a:rPr lang="en-US" sz="2800" spc="128" dirty="0" smtClean="0">
                <a:solidFill>
                  <a:srgbClr val="FFFFFF"/>
                </a:solidFill>
                <a:latin typeface="Montserrat Classic" panose="00000500000000000000"/>
              </a:rPr>
              <a:t>0.94</a:t>
            </a:r>
            <a:endParaRPr lang="en-US" sz="2800" spc="128" dirty="0">
              <a:solidFill>
                <a:srgbClr val="FFFFFF"/>
              </a:solidFill>
              <a:latin typeface="Montserrat Classic" panose="00000500000000000000"/>
            </a:endParaRPr>
          </a:p>
          <a:p>
            <a:pPr>
              <a:lnSpc>
                <a:spcPts val="3890"/>
              </a:lnSpc>
            </a:pPr>
            <a:r>
              <a:rPr lang="en-US" sz="2800" spc="128" dirty="0">
                <a:solidFill>
                  <a:srgbClr val="FFFFFF"/>
                </a:solidFill>
                <a:latin typeface="Montserrat Classic" panose="00000500000000000000"/>
              </a:rPr>
              <a:t>Testing Accuracy:  </a:t>
            </a:r>
            <a:r>
              <a:rPr lang="en-US" sz="2800" spc="128" dirty="0" smtClean="0">
                <a:solidFill>
                  <a:srgbClr val="FFFFFF"/>
                </a:solidFill>
                <a:latin typeface="Montserrat Classic" panose="00000500000000000000"/>
              </a:rPr>
              <a:t>0.93</a:t>
            </a:r>
            <a:endParaRPr lang="en-US" sz="2800" spc="128" dirty="0">
              <a:solidFill>
                <a:srgbClr val="FFFFFF"/>
              </a:solidFill>
              <a:latin typeface="Montserrat Classic" panose="00000500000000000000"/>
            </a:endParaRPr>
          </a:p>
        </p:txBody>
      </p:sp>
      <p:pic>
        <p:nvPicPr>
          <p:cNvPr id="17" name="Picture 16" descr="dropout.png"/>
          <p:cNvPicPr>
            <a:picLocks noChangeAspect="1"/>
          </p:cNvPicPr>
          <p:nvPr/>
        </p:nvPicPr>
        <p:blipFill>
          <a:blip r:embed="rId2"/>
          <a:stretch>
            <a:fillRect/>
          </a:stretch>
        </p:blipFill>
        <p:spPr>
          <a:xfrm>
            <a:off x="1071506" y="1874049"/>
            <a:ext cx="8715436" cy="4341021"/>
          </a:xfrm>
          <a:prstGeom prst="rect">
            <a:avLst/>
          </a:prstGeom>
        </p:spPr>
      </p:pic>
      <p:pic>
        <p:nvPicPr>
          <p:cNvPr id="10" name="Picture 9" descr="overfitting_2.png"/>
          <p:cNvPicPr>
            <a:picLocks noChangeAspect="1"/>
          </p:cNvPicPr>
          <p:nvPr/>
        </p:nvPicPr>
        <p:blipFill>
          <a:blip r:embed="rId3"/>
          <a:stretch>
            <a:fillRect/>
          </a:stretch>
        </p:blipFill>
        <p:spPr>
          <a:xfrm>
            <a:off x="5080746" y="6597977"/>
            <a:ext cx="8126508" cy="333186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7" name="Picture 7"/>
          <p:cNvPicPr>
            <a:picLocks noChangeAspect="1"/>
          </p:cNvPicPr>
          <p:nvPr/>
        </p:nvPicPr>
        <p:blipFill>
          <a:blip r:embed="rId2"/>
          <a:srcRect/>
          <a:stretch>
            <a:fillRect/>
          </a:stretch>
        </p:blipFill>
        <p:spPr>
          <a:xfrm>
            <a:off x="6929422" y="5572128"/>
            <a:ext cx="10810168" cy="4026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p:cNvPicPr>
            <a:picLocks noChangeAspect="1"/>
          </p:cNvPicPr>
          <p:nvPr/>
        </p:nvPicPr>
        <p:blipFill>
          <a:blip r:embed="rId3"/>
          <a:srcRect/>
          <a:stretch>
            <a:fillRect/>
          </a:stretch>
        </p:blipFill>
        <p:spPr>
          <a:xfrm>
            <a:off x="1028700" y="1909683"/>
            <a:ext cx="5400656" cy="3971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ARTIFICIAL NEURAL NETWORKS</a:t>
            </a:r>
          </a:p>
        </p:txBody>
      </p:sp>
      <p:sp>
        <p:nvSpPr>
          <p:cNvPr id="13" name="TextBox 13"/>
          <p:cNvSpPr txBox="1"/>
          <p:nvPr/>
        </p:nvSpPr>
        <p:spPr>
          <a:xfrm>
            <a:off x="6975311" y="3140089"/>
            <a:ext cx="5159539" cy="1000274"/>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Training Accuracy:  </a:t>
            </a:r>
            <a:r>
              <a:rPr lang="en-US" sz="2800" spc="128" dirty="0" smtClean="0">
                <a:solidFill>
                  <a:srgbClr val="FFFFFF"/>
                </a:solidFill>
                <a:latin typeface="Montserrat Classic" panose="00000500000000000000"/>
              </a:rPr>
              <a:t>0.94</a:t>
            </a:r>
            <a:endParaRPr lang="en-US" sz="2800" spc="128" dirty="0">
              <a:solidFill>
                <a:srgbClr val="FFFFFF"/>
              </a:solidFill>
              <a:latin typeface="Montserrat Classic" panose="00000500000000000000"/>
            </a:endParaRPr>
          </a:p>
          <a:p>
            <a:pPr>
              <a:lnSpc>
                <a:spcPts val="3890"/>
              </a:lnSpc>
            </a:pPr>
            <a:r>
              <a:rPr lang="en-US" sz="2800" spc="128" dirty="0">
                <a:solidFill>
                  <a:srgbClr val="FFFFFF"/>
                </a:solidFill>
                <a:latin typeface="Montserrat Classic" panose="00000500000000000000"/>
              </a:rPr>
              <a:t>Testing Accuracy:  0.93</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923925" y="1733714"/>
            <a:ext cx="14436889" cy="6124594"/>
          </a:xfrm>
          <a:prstGeom prst="rect">
            <a:avLst/>
          </a:prstGeom>
        </p:spPr>
        <p:txBody>
          <a:bodyPr lIns="0" tIns="0" rIns="0" bIns="0" rtlCol="0" anchor="t">
            <a:spAutoFit/>
          </a:bodyPr>
          <a:lstStyle/>
          <a:p>
            <a:pPr>
              <a:lnSpc>
                <a:spcPts val="3335"/>
              </a:lnSpc>
            </a:pPr>
            <a:r>
              <a:rPr lang="en-US" sz="2400" spc="110">
                <a:solidFill>
                  <a:srgbClr val="FFFFFF"/>
                </a:solidFill>
                <a:latin typeface="Montserrat Classic" panose="00000500000000000000"/>
              </a:rPr>
              <a:t>KNN model under performs as compared to other algorithms because it uses euclidean distances to cluster the data and in the case of high dimension data clustering becomes difficult since most of the vector data become equidistant to the search query vector.</a:t>
            </a:r>
          </a:p>
          <a:p>
            <a:pPr>
              <a:lnSpc>
                <a:spcPts val="3335"/>
              </a:lnSpc>
            </a:pPr>
            <a:endParaRPr/>
          </a:p>
          <a:p>
            <a:pPr>
              <a:lnSpc>
                <a:spcPts val="3335"/>
              </a:lnSpc>
            </a:pPr>
            <a:r>
              <a:rPr lang="en-US" sz="2400" spc="110">
                <a:solidFill>
                  <a:srgbClr val="FFFFFF"/>
                </a:solidFill>
                <a:latin typeface="Montserrat Classic" panose="00000500000000000000"/>
              </a:rPr>
              <a:t>Decision tree performs good in because it grows exponentially for each level and it is easily able to handle medium to high dimensional data.</a:t>
            </a:r>
          </a:p>
          <a:p>
            <a:pPr>
              <a:lnSpc>
                <a:spcPts val="3335"/>
              </a:lnSpc>
            </a:pPr>
            <a:endParaRPr/>
          </a:p>
          <a:p>
            <a:pPr>
              <a:lnSpc>
                <a:spcPts val="3335"/>
              </a:lnSpc>
            </a:pPr>
            <a:r>
              <a:rPr lang="en-US" sz="2400" spc="110">
                <a:solidFill>
                  <a:srgbClr val="FFFFFF"/>
                </a:solidFill>
                <a:latin typeface="Montserrat Classic" panose="00000500000000000000"/>
              </a:rPr>
              <a:t>Similarly random forest and XG boost are uses decision tree as on of the component so they perform good for high dimensional data.</a:t>
            </a:r>
          </a:p>
          <a:p>
            <a:pPr>
              <a:lnSpc>
                <a:spcPts val="3335"/>
              </a:lnSpc>
            </a:pPr>
            <a:endParaRPr/>
          </a:p>
          <a:p>
            <a:pPr>
              <a:lnSpc>
                <a:spcPts val="3335"/>
              </a:lnSpc>
            </a:pPr>
            <a:r>
              <a:rPr lang="en-US" sz="2400" spc="110">
                <a:solidFill>
                  <a:srgbClr val="FFFFFF"/>
                </a:solidFill>
                <a:latin typeface="Montserrat Classic" panose="00000500000000000000"/>
              </a:rPr>
              <a:t>Neural Networks algorithm gives good </a:t>
            </a:r>
          </a:p>
          <a:p>
            <a:pPr>
              <a:lnSpc>
                <a:spcPts val="3335"/>
              </a:lnSpc>
            </a:pPr>
            <a:r>
              <a:rPr lang="en-US" sz="2400" spc="110">
                <a:solidFill>
                  <a:srgbClr val="FFFFFF"/>
                </a:solidFill>
                <a:latin typeface="Montserrat Classic" panose="00000500000000000000"/>
              </a:rPr>
              <a:t>accuracy but less than tree algorithms because </a:t>
            </a:r>
          </a:p>
          <a:p>
            <a:pPr>
              <a:lnSpc>
                <a:spcPts val="3335"/>
              </a:lnSpc>
            </a:pPr>
            <a:r>
              <a:rPr lang="en-US" sz="2400" spc="110">
                <a:solidFill>
                  <a:srgbClr val="FFFFFF"/>
                </a:solidFill>
                <a:latin typeface="Montserrat Classic" panose="00000500000000000000"/>
              </a:rPr>
              <a:t>it requires high amount of data to train and </a:t>
            </a:r>
          </a:p>
          <a:p>
            <a:pPr>
              <a:lnSpc>
                <a:spcPts val="3335"/>
              </a:lnSpc>
            </a:pPr>
            <a:r>
              <a:rPr lang="en-US" sz="2400" spc="110">
                <a:solidFill>
                  <a:srgbClr val="FFFFFF"/>
                </a:solidFill>
                <a:latin typeface="Montserrat Classic" panose="00000500000000000000"/>
              </a:rPr>
              <a:t>choose best weights for it's neurons.</a:t>
            </a:r>
          </a:p>
        </p:txBody>
      </p:sp>
      <p:pic>
        <p:nvPicPr>
          <p:cNvPr id="8" name="Picture 8"/>
          <p:cNvPicPr>
            <a:picLocks noChangeAspect="1"/>
          </p:cNvPicPr>
          <p:nvPr/>
        </p:nvPicPr>
        <p:blipFill>
          <a:blip r:embed="rId2"/>
          <a:srcRect/>
          <a:stretch>
            <a:fillRect/>
          </a:stretch>
        </p:blipFill>
        <p:spPr>
          <a:xfrm>
            <a:off x="9572628" y="5715004"/>
            <a:ext cx="8081518" cy="4343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9"/>
          <p:cNvSpPr txBox="1"/>
          <p:nvPr/>
        </p:nvSpPr>
        <p:spPr>
          <a:xfrm>
            <a:off x="923925" y="811084"/>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EVALUATION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5" name="Picture 5"/>
          <p:cNvPicPr>
            <a:picLocks noChangeAspect="1"/>
          </p:cNvPicPr>
          <p:nvPr/>
        </p:nvPicPr>
        <p:blipFill>
          <a:blip r:embed="rId2"/>
          <a:srcRect/>
          <a:stretch>
            <a:fillRect/>
          </a:stretch>
        </p:blipFill>
        <p:spPr>
          <a:xfrm>
            <a:off x="8854215" y="5023201"/>
            <a:ext cx="9137182" cy="4808442"/>
          </a:xfrm>
          <a:prstGeom prst="rect">
            <a:avLst/>
          </a:prstGeom>
        </p:spPr>
      </p:pic>
      <p:sp>
        <p:nvSpPr>
          <p:cNvPr id="6" name="TextBox 6"/>
          <p:cNvSpPr txBox="1"/>
          <p:nvPr/>
        </p:nvSpPr>
        <p:spPr>
          <a:xfrm>
            <a:off x="923925" y="2253415"/>
            <a:ext cx="13674889" cy="2979336"/>
          </a:xfrm>
          <a:prstGeom prst="rect">
            <a:avLst/>
          </a:prstGeom>
        </p:spPr>
        <p:txBody>
          <a:bodyPr lIns="0" tIns="0" rIns="0" bIns="0" rtlCol="0" anchor="t">
            <a:spAutoFit/>
          </a:bodyPr>
          <a:lstStyle/>
          <a:p>
            <a:pPr>
              <a:lnSpc>
                <a:spcPts val="3890"/>
              </a:lnSpc>
            </a:pPr>
            <a:r>
              <a:rPr lang="en-US" sz="2800" spc="128">
                <a:solidFill>
                  <a:srgbClr val="FFFFFF"/>
                </a:solidFill>
                <a:latin typeface="Montserrat Classic" panose="00000500000000000000"/>
              </a:rPr>
              <a:t>We choose Random Forest classifier as the prediction model and build an API using Flask. We created a Web-app using HTML and CSS and deployed the website using Heroku web services. The Web app takes 16 raw numerical machine features and predicts the tool state. The Web-App is live at</a:t>
            </a:r>
          </a:p>
          <a:p>
            <a:pPr>
              <a:lnSpc>
                <a:spcPts val="4450"/>
              </a:lnSpc>
            </a:pPr>
            <a:r>
              <a:rPr lang="en-US" sz="3200" spc="147">
                <a:solidFill>
                  <a:srgbClr val="FFFFFF"/>
                </a:solidFill>
                <a:latin typeface="Montserrat Classic Bold" panose="00000800000000000000"/>
              </a:rPr>
              <a:t>https://tool-state.herokuapp.com/</a:t>
            </a:r>
          </a:p>
        </p:txBody>
      </p:sp>
      <p:sp>
        <p:nvSpPr>
          <p:cNvPr id="7" name="TextBox 7"/>
          <p:cNvSpPr txBox="1"/>
          <p:nvPr/>
        </p:nvSpPr>
        <p:spPr>
          <a:xfrm>
            <a:off x="923925" y="6049590"/>
            <a:ext cx="7616989" cy="2924804"/>
          </a:xfrm>
          <a:prstGeom prst="rect">
            <a:avLst/>
          </a:prstGeom>
        </p:spPr>
        <p:txBody>
          <a:bodyPr lIns="0" tIns="0" rIns="0" bIns="0" rtlCol="0" anchor="t">
            <a:spAutoFit/>
          </a:bodyPr>
          <a:lstStyle/>
          <a:p>
            <a:pPr>
              <a:lnSpc>
                <a:spcPts val="3890"/>
              </a:lnSpc>
            </a:pPr>
            <a:r>
              <a:rPr lang="en-US" sz="2800" spc="128">
                <a:solidFill>
                  <a:srgbClr val="FFFFFF"/>
                </a:solidFill>
                <a:latin typeface="Montserrat Classic" panose="00000500000000000000"/>
              </a:rPr>
              <a:t>Why Random Forest?</a:t>
            </a:r>
          </a:p>
          <a:p>
            <a:pPr>
              <a:lnSpc>
                <a:spcPts val="3890"/>
              </a:lnSpc>
            </a:pPr>
            <a:endParaRPr/>
          </a:p>
          <a:p>
            <a:pPr>
              <a:lnSpc>
                <a:spcPts val="3890"/>
              </a:lnSpc>
            </a:pPr>
            <a:r>
              <a:rPr lang="en-US" sz="2800" spc="128">
                <a:solidFill>
                  <a:srgbClr val="FFFFFF"/>
                </a:solidFill>
                <a:latin typeface="Montserrat Classic" panose="00000500000000000000"/>
              </a:rPr>
              <a:t>Random forest was used as the prediction model because it gave the most accurate result although it is bit slower than other algorithms.</a:t>
            </a:r>
          </a:p>
        </p:txBody>
      </p:sp>
      <p:sp>
        <p:nvSpPr>
          <p:cNvPr id="8" name="TextBox 8"/>
          <p:cNvSpPr txBox="1"/>
          <p:nvPr/>
        </p:nvSpPr>
        <p:spPr>
          <a:xfrm>
            <a:off x="923925" y="412111"/>
            <a:ext cx="12741439" cy="1559564"/>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BUILDING API AND WEB-APPLICATION DEPLOYMENT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sp>
        <p:nvSpPr>
          <p:cNvPr id="5" name="TextBox 5"/>
          <p:cNvSpPr txBox="1"/>
          <p:nvPr/>
        </p:nvSpPr>
        <p:spPr>
          <a:xfrm>
            <a:off x="1028700" y="1896768"/>
            <a:ext cx="13674889" cy="7394717"/>
          </a:xfrm>
          <a:prstGeom prst="rect">
            <a:avLst/>
          </a:prstGeom>
        </p:spPr>
        <p:txBody>
          <a:bodyPr lIns="0" tIns="0" rIns="0" bIns="0" rtlCol="0" anchor="t">
            <a:spAutoFit/>
          </a:bodyPr>
          <a:lstStyle/>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I used python language it is a powerful high-level language and I am well versed with it</a:t>
            </a:r>
            <a:r>
              <a:rPr lang="en-US" sz="2000" spc="96" dirty="0" smtClean="0">
                <a:solidFill>
                  <a:srgbClr val="FFFFFF"/>
                </a:solidFill>
                <a:latin typeface="Montserrat Classic" panose="00000500000000000000"/>
              </a:rPr>
              <a:t>.</a:t>
            </a:r>
          </a:p>
          <a:p>
            <a:pPr marL="453390" lvl="1" indent="-226695" algn="just">
              <a:lnSpc>
                <a:spcPts val="2920"/>
              </a:lnSpc>
              <a:buFont typeface="Arial" panose="020B0604020202020204"/>
              <a:buChar char="•"/>
            </a:pPr>
            <a:endParaRPr lang="en-US" sz="2000" spc="96" dirty="0" smtClean="0">
              <a:solidFill>
                <a:srgbClr val="FFFFFF"/>
              </a:solidFill>
              <a:latin typeface="Montserrat Classic" panose="00000500000000000000"/>
            </a:endParaRPr>
          </a:p>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I used </a:t>
            </a:r>
            <a:r>
              <a:rPr lang="en-US" sz="2000" spc="96" dirty="0" err="1" smtClean="0">
                <a:solidFill>
                  <a:srgbClr val="FFFFFF"/>
                </a:solidFill>
                <a:latin typeface="Montserrat Classic" panose="00000500000000000000"/>
              </a:rPr>
              <a:t>scikit</a:t>
            </a:r>
            <a:r>
              <a:rPr lang="en-US" sz="2000" spc="96" dirty="0" smtClean="0">
                <a:solidFill>
                  <a:srgbClr val="FFFFFF"/>
                </a:solidFill>
                <a:latin typeface="Montserrat Classic" panose="00000500000000000000"/>
              </a:rPr>
              <a:t> learn library for the development of Machine Learning models as </a:t>
            </a:r>
            <a:r>
              <a:rPr lang="en-US" sz="2000" spc="96" dirty="0" err="1" smtClean="0">
                <a:solidFill>
                  <a:srgbClr val="FFFFFF"/>
                </a:solidFill>
                <a:latin typeface="Montserrat Classic" panose="00000500000000000000"/>
              </a:rPr>
              <a:t>scikit</a:t>
            </a:r>
            <a:r>
              <a:rPr lang="en-US" sz="2000" spc="96" dirty="0" smtClean="0">
                <a:solidFill>
                  <a:srgbClr val="FFFFFF"/>
                </a:solidFill>
                <a:latin typeface="Montserrat Classic" panose="00000500000000000000"/>
              </a:rPr>
              <a:t> learn provides many useful libraries and has very good documentation of its tools</a:t>
            </a:r>
            <a:r>
              <a:rPr lang="en-US" sz="2000" spc="96" dirty="0" smtClean="0">
                <a:solidFill>
                  <a:srgbClr val="FFFFFF"/>
                </a:solidFill>
                <a:latin typeface="Montserrat Classic" panose="00000500000000000000"/>
              </a:rPr>
              <a:t>.</a:t>
            </a:r>
          </a:p>
          <a:p>
            <a:pPr marL="453390" lvl="1" indent="-226695" algn="just">
              <a:lnSpc>
                <a:spcPts val="2920"/>
              </a:lnSpc>
              <a:buFont typeface="Arial" panose="020B0604020202020204"/>
              <a:buChar char="•"/>
            </a:pPr>
            <a:endParaRPr lang="en-US" sz="2000" spc="96" dirty="0" smtClean="0">
              <a:solidFill>
                <a:srgbClr val="FFFFFF"/>
              </a:solidFill>
              <a:latin typeface="Montserrat Classic" panose="00000500000000000000"/>
            </a:endParaRPr>
          </a:p>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I used </a:t>
            </a:r>
            <a:r>
              <a:rPr lang="en-US" sz="2000" spc="96" dirty="0" err="1" smtClean="0">
                <a:solidFill>
                  <a:srgbClr val="FFFFFF"/>
                </a:solidFill>
                <a:latin typeface="Montserrat Classic" panose="00000500000000000000"/>
              </a:rPr>
              <a:t>Keras</a:t>
            </a:r>
            <a:r>
              <a:rPr lang="en-US" sz="2000" spc="96" dirty="0" smtClean="0">
                <a:solidFill>
                  <a:srgbClr val="FFFFFF"/>
                </a:solidFill>
                <a:latin typeface="Montserrat Classic" panose="00000500000000000000"/>
              </a:rPr>
              <a:t> library on </a:t>
            </a:r>
            <a:r>
              <a:rPr lang="en-US" sz="2000" spc="96" dirty="0" err="1" smtClean="0">
                <a:solidFill>
                  <a:srgbClr val="FFFFFF"/>
                </a:solidFill>
                <a:latin typeface="Montserrat Classic" panose="00000500000000000000"/>
              </a:rPr>
              <a:t>TensorFlow</a:t>
            </a:r>
            <a:r>
              <a:rPr lang="en-US" sz="2000" spc="96" dirty="0" smtClean="0">
                <a:solidFill>
                  <a:srgbClr val="FFFFFF"/>
                </a:solidFill>
                <a:latin typeface="Montserrat Classic" panose="00000500000000000000"/>
              </a:rPr>
              <a:t> as </a:t>
            </a:r>
            <a:r>
              <a:rPr lang="en-US" sz="2000" spc="96" dirty="0" err="1" smtClean="0">
                <a:solidFill>
                  <a:srgbClr val="FFFFFF"/>
                </a:solidFill>
                <a:latin typeface="Montserrat Classic" panose="00000500000000000000"/>
              </a:rPr>
              <a:t>Keras</a:t>
            </a:r>
            <a:r>
              <a:rPr lang="en-US" sz="2000" spc="96" dirty="0" smtClean="0">
                <a:solidFill>
                  <a:srgbClr val="FFFFFF"/>
                </a:solidFill>
                <a:latin typeface="Montserrat Classic" panose="00000500000000000000"/>
              </a:rPr>
              <a:t> is easy to learn and is a very powerful library used for deep learning purposes</a:t>
            </a:r>
            <a:r>
              <a:rPr lang="en-US" sz="2000" spc="96" dirty="0" smtClean="0">
                <a:solidFill>
                  <a:srgbClr val="FFFFFF"/>
                </a:solidFill>
                <a:latin typeface="Montserrat Classic" panose="00000500000000000000"/>
              </a:rPr>
              <a:t>.</a:t>
            </a:r>
          </a:p>
          <a:p>
            <a:pPr marL="453390" lvl="1" indent="-226695" algn="just">
              <a:lnSpc>
                <a:spcPts val="2920"/>
              </a:lnSpc>
              <a:buFont typeface="Arial" panose="020B0604020202020204"/>
              <a:buChar char="•"/>
            </a:pPr>
            <a:endParaRPr lang="en-US" sz="2000" spc="96" dirty="0" smtClean="0">
              <a:solidFill>
                <a:srgbClr val="FFFFFF"/>
              </a:solidFill>
              <a:latin typeface="Montserrat Classic" panose="00000500000000000000"/>
            </a:endParaRPr>
          </a:p>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For the data handling, computation, and visualization purposes Pandas, </a:t>
            </a:r>
            <a:r>
              <a:rPr lang="en-US" sz="2000" spc="96" dirty="0" err="1" smtClean="0">
                <a:solidFill>
                  <a:srgbClr val="FFFFFF"/>
                </a:solidFill>
                <a:latin typeface="Montserrat Classic" panose="00000500000000000000"/>
              </a:rPr>
              <a:t>numpy</a:t>
            </a:r>
            <a:r>
              <a:rPr lang="en-US" sz="2000" spc="96" dirty="0" smtClean="0">
                <a:solidFill>
                  <a:srgbClr val="FFFFFF"/>
                </a:solidFill>
                <a:latin typeface="Montserrat Classic" panose="00000500000000000000"/>
              </a:rPr>
              <a:t>, </a:t>
            </a:r>
            <a:r>
              <a:rPr lang="en-US" sz="2000" spc="96" dirty="0" err="1" smtClean="0">
                <a:solidFill>
                  <a:srgbClr val="FFFFFF"/>
                </a:solidFill>
                <a:latin typeface="Montserrat Classic" panose="00000500000000000000"/>
              </a:rPr>
              <a:t>seaborn</a:t>
            </a:r>
            <a:r>
              <a:rPr lang="en-US" sz="2000" spc="96" dirty="0" smtClean="0">
                <a:solidFill>
                  <a:srgbClr val="FFFFFF"/>
                </a:solidFill>
                <a:latin typeface="Montserrat Classic" panose="00000500000000000000"/>
              </a:rPr>
              <a:t>, and </a:t>
            </a:r>
            <a:r>
              <a:rPr lang="en-US" sz="2000" spc="96" dirty="0" err="1" smtClean="0">
                <a:solidFill>
                  <a:srgbClr val="FFFFFF"/>
                </a:solidFill>
                <a:latin typeface="Montserrat Classic" panose="00000500000000000000"/>
              </a:rPr>
              <a:t>matplotlib</a:t>
            </a:r>
            <a:r>
              <a:rPr lang="en-US" sz="2000" spc="96" dirty="0" smtClean="0">
                <a:solidFill>
                  <a:srgbClr val="FFFFFF"/>
                </a:solidFill>
                <a:latin typeface="Montserrat Classic" panose="00000500000000000000"/>
              </a:rPr>
              <a:t> was used</a:t>
            </a:r>
            <a:r>
              <a:rPr lang="en-US" sz="2000" spc="96" dirty="0" smtClean="0">
                <a:solidFill>
                  <a:srgbClr val="FFFFFF"/>
                </a:solidFill>
                <a:latin typeface="Montserrat Classic" panose="00000500000000000000"/>
              </a:rPr>
              <a:t>.</a:t>
            </a:r>
          </a:p>
          <a:p>
            <a:pPr marL="453390" lvl="1" indent="-226695" algn="just">
              <a:lnSpc>
                <a:spcPts val="2920"/>
              </a:lnSpc>
              <a:buFont typeface="Arial" panose="020B0604020202020204"/>
              <a:buChar char="•"/>
            </a:pPr>
            <a:endParaRPr lang="en-US" sz="2000" spc="96" dirty="0" smtClean="0">
              <a:solidFill>
                <a:srgbClr val="FFFFFF"/>
              </a:solidFill>
              <a:latin typeface="Montserrat Classic" panose="00000500000000000000"/>
            </a:endParaRPr>
          </a:p>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For the development of API, we used the Flask library and wrote the code in python. Flask is a well-known technology and helps in the creation of robust applications very easily. It also provides good documentation</a:t>
            </a:r>
            <a:r>
              <a:rPr lang="en-US" sz="2000" spc="96" dirty="0" smtClean="0">
                <a:solidFill>
                  <a:srgbClr val="FFFFFF"/>
                </a:solidFill>
                <a:latin typeface="Montserrat Classic" panose="00000500000000000000"/>
              </a:rPr>
              <a:t>.</a:t>
            </a:r>
          </a:p>
          <a:p>
            <a:pPr marL="453390" lvl="1" indent="-226695" algn="just">
              <a:lnSpc>
                <a:spcPts val="2920"/>
              </a:lnSpc>
              <a:buFont typeface="Arial" panose="020B0604020202020204"/>
              <a:buChar char="•"/>
            </a:pPr>
            <a:endParaRPr lang="en-US" sz="2000" spc="96" dirty="0" smtClean="0">
              <a:solidFill>
                <a:srgbClr val="FFFFFF"/>
              </a:solidFill>
              <a:latin typeface="Montserrat Classic" panose="00000500000000000000"/>
            </a:endParaRPr>
          </a:p>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The website was written using HTML and styled with CSS. The website is hosted on </a:t>
            </a:r>
            <a:r>
              <a:rPr lang="en-US" sz="2000" spc="96" dirty="0" err="1" smtClean="0">
                <a:solidFill>
                  <a:srgbClr val="FFFFFF"/>
                </a:solidFill>
                <a:latin typeface="Montserrat Classic" panose="00000500000000000000"/>
              </a:rPr>
              <a:t>Heroku</a:t>
            </a:r>
            <a:r>
              <a:rPr lang="en-US" sz="2000" spc="96" dirty="0" smtClean="0">
                <a:solidFill>
                  <a:srgbClr val="FFFFFF"/>
                </a:solidFill>
                <a:latin typeface="Montserrat Classic" panose="00000500000000000000"/>
              </a:rPr>
              <a:t> because it provides a sufficient amount of memory for free and easy hosting</a:t>
            </a:r>
            <a:r>
              <a:rPr lang="en-US" sz="2000" spc="96" dirty="0" smtClean="0">
                <a:solidFill>
                  <a:srgbClr val="FFFFFF"/>
                </a:solidFill>
                <a:latin typeface="Montserrat Classic" panose="00000500000000000000"/>
              </a:rPr>
              <a:t>.</a:t>
            </a:r>
          </a:p>
          <a:p>
            <a:pPr marL="453390" lvl="1" indent="-226695" algn="just">
              <a:lnSpc>
                <a:spcPts val="2920"/>
              </a:lnSpc>
              <a:buFont typeface="Arial" panose="020B0604020202020204"/>
              <a:buChar char="•"/>
            </a:pPr>
            <a:endParaRPr lang="en-US" sz="2000" spc="96" dirty="0" smtClean="0">
              <a:solidFill>
                <a:srgbClr val="FFFFFF"/>
              </a:solidFill>
              <a:latin typeface="Montserrat Classic" panose="00000500000000000000"/>
            </a:endParaRPr>
          </a:p>
          <a:p>
            <a:pPr marL="453390" lvl="1" indent="-226695" algn="just">
              <a:lnSpc>
                <a:spcPts val="2920"/>
              </a:lnSpc>
              <a:buFont typeface="Arial" panose="020B0604020202020204"/>
              <a:buChar char="•"/>
            </a:pPr>
            <a:r>
              <a:rPr lang="en-US" sz="2000" spc="96" dirty="0" smtClean="0">
                <a:solidFill>
                  <a:srgbClr val="FFFFFF"/>
                </a:solidFill>
                <a:latin typeface="Montserrat Classic" panose="00000500000000000000"/>
              </a:rPr>
              <a:t>I used Google </a:t>
            </a:r>
            <a:r>
              <a:rPr lang="en-US" sz="2000" spc="96" dirty="0" err="1" smtClean="0">
                <a:solidFill>
                  <a:srgbClr val="FFFFFF"/>
                </a:solidFill>
                <a:latin typeface="Montserrat Classic" panose="00000500000000000000"/>
              </a:rPr>
              <a:t>colaboratory</a:t>
            </a:r>
            <a:r>
              <a:rPr lang="en-US" sz="2000" spc="96" dirty="0" smtClean="0">
                <a:solidFill>
                  <a:srgbClr val="FFFFFF"/>
                </a:solidFill>
                <a:latin typeface="Montserrat Classic" panose="00000500000000000000"/>
              </a:rPr>
              <a:t> as our platform so that we can use it’s fast and free TPU accelerators which decreases model training and testing time to a great extent.</a:t>
            </a:r>
          </a:p>
        </p:txBody>
      </p:sp>
      <p:sp>
        <p:nvSpPr>
          <p:cNvPr id="6" name="TextBox 6"/>
          <p:cNvSpPr txBox="1"/>
          <p:nvPr/>
        </p:nvSpPr>
        <p:spPr>
          <a:xfrm>
            <a:off x="923925"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TECHNOLOGY AND FRAMEWORK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BF8"/>
        </a:solidFill>
        <a:effectLst/>
      </p:bgPr>
    </p:bg>
    <p:spTree>
      <p:nvGrpSpPr>
        <p:cNvPr id="1" name=""/>
        <p:cNvGrpSpPr/>
        <p:nvPr/>
      </p:nvGrpSpPr>
      <p:grpSpPr>
        <a:xfrm>
          <a:off x="0" y="0"/>
          <a:ext cx="0" cy="0"/>
          <a:chOff x="0" y="0"/>
          <a:chExt cx="0" cy="0"/>
        </a:xfrm>
      </p:grpSpPr>
      <p:sp>
        <p:nvSpPr>
          <p:cNvPr id="2" name="TextBox 2"/>
          <p:cNvSpPr txBox="1"/>
          <p:nvPr/>
        </p:nvSpPr>
        <p:spPr>
          <a:xfrm rot="5400000">
            <a:off x="12703514" y="4626314"/>
            <a:ext cx="8202252" cy="1061720"/>
          </a:xfrm>
          <a:prstGeom prst="rect">
            <a:avLst/>
          </a:prstGeom>
        </p:spPr>
        <p:txBody>
          <a:bodyPr lIns="0" tIns="0" rIns="0" bIns="0" rtlCol="0" anchor="t">
            <a:spAutoFit/>
          </a:bodyPr>
          <a:lstStyle/>
          <a:p>
            <a:pPr algn="ctr">
              <a:lnSpc>
                <a:spcPts val="8515"/>
              </a:lnSpc>
            </a:pPr>
            <a:r>
              <a:rPr lang="en-US" sz="6500" spc="188">
                <a:solidFill>
                  <a:srgbClr val="342D47"/>
                </a:solidFill>
                <a:latin typeface="Montserrat Classic Bold" panose="00000800000000000000"/>
              </a:rPr>
              <a:t>CONCLUSION</a:t>
            </a:r>
          </a:p>
        </p:txBody>
      </p:sp>
      <p:grpSp>
        <p:nvGrpSpPr>
          <p:cNvPr id="3" name="Group 3"/>
          <p:cNvGrpSpPr/>
          <p:nvPr/>
        </p:nvGrpSpPr>
        <p:grpSpPr>
          <a:xfrm rot="5400000">
            <a:off x="-9273" y="9273"/>
            <a:ext cx="11591230" cy="1157268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42D47">
                <a:alpha val="9803"/>
              </a:srgbClr>
            </a:solidFill>
          </p:spPr>
        </p:sp>
      </p:grpSp>
      <p:sp>
        <p:nvSpPr>
          <p:cNvPr id="5" name="TextBox 5"/>
          <p:cNvSpPr txBox="1"/>
          <p:nvPr/>
        </p:nvSpPr>
        <p:spPr>
          <a:xfrm>
            <a:off x="2408979" y="3291226"/>
            <a:ext cx="12948358" cy="3705245"/>
          </a:xfrm>
          <a:prstGeom prst="rect">
            <a:avLst/>
          </a:prstGeom>
        </p:spPr>
        <p:txBody>
          <a:bodyPr lIns="0" tIns="0" rIns="0" bIns="0" rtlCol="0" anchor="t">
            <a:spAutoFit/>
          </a:bodyPr>
          <a:lstStyle/>
          <a:p>
            <a:pPr>
              <a:lnSpc>
                <a:spcPts val="4200"/>
              </a:lnSpc>
            </a:pPr>
            <a:r>
              <a:rPr lang="en-US" sz="2800" spc="28" dirty="0" smtClean="0">
                <a:solidFill>
                  <a:srgbClr val="342D47"/>
                </a:solidFill>
                <a:latin typeface="Montserrat Classic" panose="00000500000000000000"/>
              </a:rPr>
              <a:t>From the above use-case, we determined the important features which affect the tool state. The models were trained on a sufficient amount of data and so the results are reliable and can be used during CNC experiments to protect the cutting tool. The cutting tool is made of high-speed steel or carbides and is therefore very costly. We also determined the accuracy of algorithms and which of them will be most efficient for Web-app creation.</a:t>
            </a:r>
            <a:endParaRPr lang="en-US" sz="2800" spc="28" dirty="0">
              <a:solidFill>
                <a:srgbClr val="342D47"/>
              </a:solidFill>
              <a:latin typeface="Montserrat Classic" panose="00000500000000000000"/>
            </a:endParaRPr>
          </a:p>
        </p:txBody>
      </p:sp>
      <p:grpSp>
        <p:nvGrpSpPr>
          <p:cNvPr id="6" name="Group 6"/>
          <p:cNvGrpSpPr/>
          <p:nvPr/>
        </p:nvGrpSpPr>
        <p:grpSpPr>
          <a:xfrm rot="5400000">
            <a:off x="1342453" y="2285928"/>
            <a:ext cx="714672" cy="713529"/>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42D47"/>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2" name="TextBox 2"/>
          <p:cNvSpPr txBox="1"/>
          <p:nvPr/>
        </p:nvSpPr>
        <p:spPr>
          <a:xfrm>
            <a:off x="1028700" y="724281"/>
            <a:ext cx="10374924" cy="771144"/>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OBJECTIVE</a:t>
            </a:r>
          </a:p>
        </p:txBody>
      </p:sp>
      <p:grpSp>
        <p:nvGrpSpPr>
          <p:cNvPr id="3" name="Group 3"/>
          <p:cNvGrpSpPr/>
          <p:nvPr/>
        </p:nvGrpSpPr>
        <p:grpSpPr>
          <a:xfrm rot="-10800000">
            <a:off x="14558220" y="-74628"/>
            <a:ext cx="3847680" cy="384152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5" name="AutoShape 5"/>
          <p:cNvSpPr/>
          <p:nvPr/>
        </p:nvSpPr>
        <p:spPr>
          <a:xfrm rot="-8100000">
            <a:off x="11454927" y="798667"/>
            <a:ext cx="5610063" cy="33751"/>
          </a:xfrm>
          <a:prstGeom prst="rect">
            <a:avLst/>
          </a:prstGeom>
          <a:solidFill>
            <a:srgbClr val="F8FBF8"/>
          </a:solidFill>
        </p:spPr>
      </p:sp>
      <p:sp>
        <p:nvSpPr>
          <p:cNvPr id="6" name="TextBox 6"/>
          <p:cNvSpPr txBox="1"/>
          <p:nvPr/>
        </p:nvSpPr>
        <p:spPr>
          <a:xfrm>
            <a:off x="1028700" y="2430309"/>
            <a:ext cx="13694927" cy="5378757"/>
          </a:xfrm>
          <a:prstGeom prst="rect">
            <a:avLst/>
          </a:prstGeom>
        </p:spPr>
        <p:txBody>
          <a:bodyPr lIns="0" tIns="0" rIns="0" bIns="0" rtlCol="0" anchor="t">
            <a:spAutoFit/>
          </a:bodyPr>
          <a:lstStyle/>
          <a:p>
            <a:pPr>
              <a:lnSpc>
                <a:spcPts val="3890"/>
              </a:lnSpc>
            </a:pPr>
            <a:r>
              <a:rPr lang="en-US" sz="2800" spc="128">
                <a:solidFill>
                  <a:srgbClr val="FFFFFF"/>
                </a:solidFill>
                <a:latin typeface="Montserrat Classic" panose="00000500000000000000"/>
              </a:rPr>
              <a:t>The objective of this use-case is to develop an algorithm that will classify if the tool will wear out or not given raw machine inputs.</a:t>
            </a:r>
          </a:p>
          <a:p>
            <a:pPr>
              <a:lnSpc>
                <a:spcPts val="3890"/>
              </a:lnSpc>
            </a:pPr>
            <a:endParaRPr/>
          </a:p>
          <a:p>
            <a:pPr>
              <a:lnSpc>
                <a:spcPts val="3890"/>
              </a:lnSpc>
            </a:pPr>
            <a:r>
              <a:rPr lang="en-US" sz="2800" spc="128">
                <a:solidFill>
                  <a:srgbClr val="FFFFFF"/>
                </a:solidFill>
                <a:latin typeface="Montserrat Classic" panose="00000500000000000000"/>
              </a:rPr>
              <a:t>We use the concept of machine learning and deep learning to classify whether the tool will wear out or not using the raw machine data. Using raw data as input to predict the tool state eases out any statistical calculation or filtering for the machine operators.</a:t>
            </a:r>
          </a:p>
          <a:p>
            <a:pPr>
              <a:lnSpc>
                <a:spcPts val="3890"/>
              </a:lnSpc>
            </a:pPr>
            <a:endParaRPr/>
          </a:p>
          <a:p>
            <a:pPr>
              <a:lnSpc>
                <a:spcPts val="3890"/>
              </a:lnSpc>
            </a:pPr>
            <a:r>
              <a:rPr lang="en-US" sz="2800" spc="128">
                <a:solidFill>
                  <a:srgbClr val="FFFFFF"/>
                </a:solidFill>
                <a:latin typeface="Montserrat Classic" panose="00000500000000000000"/>
              </a:rPr>
              <a:t>Here we present machine learning approaches for classifying the Tool state and integrate the most successful approaches into the experimental workflow.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2" name="TextBox 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DATASET AND DESCRIPTION</a:t>
            </a:r>
          </a:p>
        </p:txBody>
      </p:sp>
      <p:grpSp>
        <p:nvGrpSpPr>
          <p:cNvPr id="3" name="Group 3"/>
          <p:cNvGrpSpPr/>
          <p:nvPr/>
        </p:nvGrpSpPr>
        <p:grpSpPr>
          <a:xfrm rot="-10800000">
            <a:off x="14558220" y="-74628"/>
            <a:ext cx="3847680" cy="384152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5" name="AutoShape 5"/>
          <p:cNvSpPr/>
          <p:nvPr/>
        </p:nvSpPr>
        <p:spPr>
          <a:xfrm rot="-8100000">
            <a:off x="11454927" y="798667"/>
            <a:ext cx="5610063" cy="33751"/>
          </a:xfrm>
          <a:prstGeom prst="rect">
            <a:avLst/>
          </a:prstGeom>
          <a:solidFill>
            <a:srgbClr val="F8FBF8"/>
          </a:solidFill>
        </p:spPr>
      </p:sp>
      <p:sp>
        <p:nvSpPr>
          <p:cNvPr id="6" name="TextBox 6"/>
          <p:cNvSpPr txBox="1"/>
          <p:nvPr/>
        </p:nvSpPr>
        <p:spPr>
          <a:xfrm>
            <a:off x="1028700" y="2675704"/>
            <a:ext cx="14016394" cy="5001369"/>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A series of 18 experiments were conducted whose time series data </a:t>
            </a:r>
            <a:r>
              <a:rPr lang="en-US" sz="2800" spc="128" dirty="0" smtClean="0">
                <a:solidFill>
                  <a:srgbClr val="FFFFFF"/>
                </a:solidFill>
                <a:latin typeface="Montserrat Classic" panose="00000500000000000000"/>
              </a:rPr>
              <a:t>was</a:t>
            </a:r>
            <a:endParaRPr lang="en-US" sz="2800" spc="128" dirty="0">
              <a:solidFill>
                <a:srgbClr val="FFFFFF"/>
              </a:solidFill>
              <a:latin typeface="Montserrat Classic" panose="00000500000000000000"/>
            </a:endParaRPr>
          </a:p>
          <a:p>
            <a:pPr>
              <a:lnSpc>
                <a:spcPts val="3890"/>
              </a:lnSpc>
            </a:pPr>
            <a:r>
              <a:rPr lang="en-US" sz="2800" spc="128" dirty="0" smtClean="0">
                <a:solidFill>
                  <a:srgbClr val="FFFFFF"/>
                </a:solidFill>
                <a:latin typeface="Montserrat Classic" panose="00000500000000000000"/>
              </a:rPr>
              <a:t>collected</a:t>
            </a:r>
            <a:r>
              <a:rPr lang="en-US" sz="2800" spc="128" dirty="0">
                <a:solidFill>
                  <a:srgbClr val="FFFFFF"/>
                </a:solidFill>
                <a:latin typeface="Montserrat Classic" panose="00000500000000000000"/>
              </a:rPr>
              <a:t>. The Experiments were conducted on a CNC machine to</a:t>
            </a:r>
          </a:p>
          <a:p>
            <a:pPr>
              <a:lnSpc>
                <a:spcPts val="3890"/>
              </a:lnSpc>
            </a:pPr>
            <a:r>
              <a:rPr lang="en-US" sz="2800" spc="128" dirty="0">
                <a:solidFill>
                  <a:srgbClr val="FFFFFF"/>
                </a:solidFill>
                <a:latin typeface="Montserrat Classic" panose="00000500000000000000"/>
              </a:rPr>
              <a:t>create a wax structure. This Experiments were done at the smart lab of </a:t>
            </a:r>
          </a:p>
          <a:p>
            <a:pPr>
              <a:lnSpc>
                <a:spcPts val="3890"/>
              </a:lnSpc>
            </a:pPr>
            <a:r>
              <a:rPr lang="en-US" sz="2800" spc="128" dirty="0">
                <a:solidFill>
                  <a:srgbClr val="FFFFFF"/>
                </a:solidFill>
                <a:latin typeface="Montserrat Classic" panose="00000500000000000000"/>
              </a:rPr>
              <a:t>University of Michigan.</a:t>
            </a:r>
          </a:p>
          <a:p>
            <a:pPr>
              <a:lnSpc>
                <a:spcPts val="3890"/>
              </a:lnSpc>
            </a:pPr>
            <a:endParaRPr/>
          </a:p>
          <a:p>
            <a:pPr>
              <a:lnSpc>
                <a:spcPts val="3890"/>
              </a:lnSpc>
            </a:pPr>
            <a:r>
              <a:rPr lang="en-US" sz="2800" spc="128" dirty="0">
                <a:solidFill>
                  <a:srgbClr val="FFFFFF"/>
                </a:solidFill>
                <a:latin typeface="Montserrat Classic" panose="00000500000000000000"/>
              </a:rPr>
              <a:t>The dataset consisted of 25,286 instances of 51 features.</a:t>
            </a:r>
          </a:p>
          <a:p>
            <a:pPr>
              <a:lnSpc>
                <a:spcPts val="3890"/>
              </a:lnSpc>
            </a:pPr>
            <a:r>
              <a:rPr lang="en-US" sz="2800" spc="128" dirty="0">
                <a:solidFill>
                  <a:srgbClr val="FFFFFF"/>
                </a:solidFill>
                <a:latin typeface="Montserrat Classic" panose="00000500000000000000"/>
              </a:rPr>
              <a:t>The features were the measurement of velocity, acceleration, position, voltage, current, power, position taken by sensors attached to X,Y,Z and spindle axes and also features like feed rate, pressure, material, process step and tool condition.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2" name="TextBox 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DATASET AND DESCRIPTION</a:t>
            </a:r>
          </a:p>
        </p:txBody>
      </p:sp>
      <p:grpSp>
        <p:nvGrpSpPr>
          <p:cNvPr id="3" name="Group 3"/>
          <p:cNvGrpSpPr/>
          <p:nvPr/>
        </p:nvGrpSpPr>
        <p:grpSpPr>
          <a:xfrm rot="-10800000">
            <a:off x="14558220" y="-74628"/>
            <a:ext cx="3847680" cy="384152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5" name="AutoShape 5"/>
          <p:cNvSpPr/>
          <p:nvPr/>
        </p:nvSpPr>
        <p:spPr>
          <a:xfrm rot="-8100000">
            <a:off x="10906126" y="-16876"/>
            <a:ext cx="5610063" cy="33751"/>
          </a:xfrm>
          <a:prstGeom prst="rect">
            <a:avLst/>
          </a:prstGeom>
          <a:solidFill>
            <a:srgbClr val="F8FBF8"/>
          </a:solidFill>
        </p:spPr>
      </p:sp>
      <p:pic>
        <p:nvPicPr>
          <p:cNvPr id="8" name="Picture 7" descr="Annotation 2020-07-02 141515.png"/>
          <p:cNvPicPr>
            <a:picLocks noChangeAspect="1"/>
          </p:cNvPicPr>
          <p:nvPr/>
        </p:nvPicPr>
        <p:blipFill>
          <a:blip r:embed="rId2"/>
          <a:stretch>
            <a:fillRect/>
          </a:stretch>
        </p:blipFill>
        <p:spPr>
          <a:xfrm>
            <a:off x="695752" y="4606963"/>
            <a:ext cx="16038205" cy="2179611"/>
          </a:xfrm>
          <a:prstGeom prst="rect">
            <a:avLst/>
          </a:prstGeom>
        </p:spPr>
      </p:pic>
      <p:pic>
        <p:nvPicPr>
          <p:cNvPr id="9" name="Picture 8" descr="Annotation 2020-07-02 141516.png"/>
          <p:cNvPicPr>
            <a:picLocks noChangeAspect="1"/>
          </p:cNvPicPr>
          <p:nvPr/>
        </p:nvPicPr>
        <p:blipFill>
          <a:blip r:embed="rId3"/>
          <a:stretch>
            <a:fillRect/>
          </a:stretch>
        </p:blipFill>
        <p:spPr>
          <a:xfrm>
            <a:off x="642878" y="2357418"/>
            <a:ext cx="16143952" cy="2034400"/>
          </a:xfrm>
          <a:prstGeom prst="rect">
            <a:avLst/>
          </a:prstGeom>
        </p:spPr>
      </p:pic>
      <p:pic>
        <p:nvPicPr>
          <p:cNvPr id="10" name="Picture 9" descr="balanced data.png"/>
          <p:cNvPicPr>
            <a:picLocks noChangeAspect="1"/>
          </p:cNvPicPr>
          <p:nvPr/>
        </p:nvPicPr>
        <p:blipFill>
          <a:blip r:embed="rId4"/>
          <a:stretch>
            <a:fillRect/>
          </a:stretch>
        </p:blipFill>
        <p:spPr>
          <a:xfrm>
            <a:off x="5000596" y="7215202"/>
            <a:ext cx="3774339" cy="2786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9286876" y="8358210"/>
            <a:ext cx="4143404" cy="523220"/>
          </a:xfrm>
          <a:prstGeom prst="rect">
            <a:avLst/>
          </a:prstGeom>
          <a:noFill/>
        </p:spPr>
        <p:txBody>
          <a:bodyPr wrap="square" rtlCol="0">
            <a:spAutoFit/>
          </a:bodyPr>
          <a:lstStyle/>
          <a:p>
            <a:r>
              <a:rPr lang="en-IN" sz="2800" dirty="0" smtClean="0">
                <a:solidFill>
                  <a:schemeClr val="bg1"/>
                </a:solidFill>
                <a:latin typeface="Montserrat" pitchFamily="2" charset="0"/>
              </a:rPr>
              <a:t>A balanced Dataset</a:t>
            </a:r>
            <a:endParaRPr lang="en-US" sz="2800" dirty="0">
              <a:solidFill>
                <a:schemeClr val="bg1"/>
              </a:solidFill>
              <a:latin typeface="Montserrat" pitchFamily="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58220" y="-74628"/>
            <a:ext cx="3847680" cy="384152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4" name="AutoShape 4"/>
          <p:cNvSpPr/>
          <p:nvPr/>
        </p:nvSpPr>
        <p:spPr>
          <a:xfrm rot="-8100000">
            <a:off x="11454927" y="798667"/>
            <a:ext cx="5610063" cy="33751"/>
          </a:xfrm>
          <a:prstGeom prst="rect">
            <a:avLst/>
          </a:prstGeom>
          <a:solidFill>
            <a:srgbClr val="F8FBF8"/>
          </a:solidFill>
        </p:spPr>
      </p:sp>
      <p:pic>
        <p:nvPicPr>
          <p:cNvPr id="5" name="Picture 5"/>
          <p:cNvPicPr>
            <a:picLocks noChangeAspect="1"/>
          </p:cNvPicPr>
          <p:nvPr/>
        </p:nvPicPr>
        <p:blipFill>
          <a:blip r:embed="rId2"/>
          <a:srcRect/>
          <a:stretch>
            <a:fillRect/>
          </a:stretch>
        </p:blipFill>
        <p:spPr>
          <a:xfrm>
            <a:off x="10068620" y="5410010"/>
            <a:ext cx="7638355" cy="4268208"/>
          </a:xfrm>
          <a:prstGeom prst="rect">
            <a:avLst/>
          </a:prstGeom>
        </p:spPr>
      </p:pic>
      <p:sp>
        <p:nvSpPr>
          <p:cNvPr id="6" name="TextBox 6"/>
          <p:cNvSpPr txBox="1"/>
          <p:nvPr/>
        </p:nvSpPr>
        <p:spPr>
          <a:xfrm>
            <a:off x="1028700" y="3411890"/>
            <a:ext cx="14016394" cy="3491865"/>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In this step the data gets transformed, or Encoded, to bring it to such a state that now the machine can easily parse it. In other words, the features of the data can now be easily interpreted by the algorithm.</a:t>
            </a:r>
          </a:p>
          <a:p>
            <a:pPr>
              <a:lnSpc>
                <a:spcPts val="3890"/>
              </a:lnSpc>
            </a:pPr>
            <a:endParaRP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Replacing Null values</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Categorical data to Numerical data</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Dimensionality Reduction </a:t>
            </a:r>
            <a:r>
              <a:rPr lang="en-IN" altLang="en-US" sz="2800" spc="128" dirty="0">
                <a:solidFill>
                  <a:srgbClr val="FFFFFF"/>
                </a:solidFill>
                <a:latin typeface="Montserrat Classic" panose="00000500000000000000"/>
              </a:rPr>
              <a:t>using PCA</a:t>
            </a:r>
          </a:p>
        </p:txBody>
      </p:sp>
      <p:sp>
        <p:nvSpPr>
          <p:cNvPr id="7" name="TextBox 7"/>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DATA PREPROCESSING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2" name="TextBox 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DATA PRE-PROCESSING</a:t>
            </a:r>
          </a:p>
        </p:txBody>
      </p:sp>
      <p:grpSp>
        <p:nvGrpSpPr>
          <p:cNvPr id="3" name="Group 3"/>
          <p:cNvGrpSpPr/>
          <p:nvPr/>
        </p:nvGrpSpPr>
        <p:grpSpPr>
          <a:xfrm rot="-10800000">
            <a:off x="14558220" y="-74628"/>
            <a:ext cx="3847680" cy="384152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5" name="AutoShape 5"/>
          <p:cNvSpPr/>
          <p:nvPr/>
        </p:nvSpPr>
        <p:spPr>
          <a:xfrm rot="-8100000">
            <a:off x="11454927" y="798667"/>
            <a:ext cx="5610063" cy="33751"/>
          </a:xfrm>
          <a:prstGeom prst="rect">
            <a:avLst/>
          </a:prstGeom>
          <a:solidFill>
            <a:srgbClr val="F8FBF8"/>
          </a:solidFill>
        </p:spPr>
      </p:sp>
      <p:sp>
        <p:nvSpPr>
          <p:cNvPr id="6" name="TextBox 6"/>
          <p:cNvSpPr txBox="1"/>
          <p:nvPr/>
        </p:nvSpPr>
        <p:spPr>
          <a:xfrm>
            <a:off x="1028700" y="1939519"/>
            <a:ext cx="14016394" cy="6360338"/>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Why is Data Pre-processing important?</a:t>
            </a:r>
          </a:p>
          <a:p>
            <a:pPr>
              <a:lnSpc>
                <a:spcPts val="3890"/>
              </a:lnSpc>
            </a:pPr>
            <a:endParaRPr/>
          </a:p>
          <a:p>
            <a:pPr>
              <a:lnSpc>
                <a:spcPts val="3890"/>
              </a:lnSpc>
            </a:pPr>
            <a:r>
              <a:rPr lang="en-US" sz="2800" spc="128" dirty="0">
                <a:solidFill>
                  <a:srgbClr val="FFFFFF"/>
                </a:solidFill>
                <a:latin typeface="Montserrat Classic" panose="00000500000000000000"/>
              </a:rPr>
              <a:t>Features which have less null values are imputed using interpolation or mean, median values to create a consistent model. Features are dropped if high number of values are missing.</a:t>
            </a:r>
          </a:p>
          <a:p>
            <a:pPr>
              <a:lnSpc>
                <a:spcPts val="3890"/>
              </a:lnSpc>
            </a:pPr>
            <a:endParaRPr/>
          </a:p>
          <a:p>
            <a:pPr>
              <a:lnSpc>
                <a:spcPts val="3890"/>
              </a:lnSpc>
            </a:pPr>
            <a:r>
              <a:rPr lang="en-US" sz="2800" spc="128" dirty="0">
                <a:solidFill>
                  <a:srgbClr val="FFFFFF"/>
                </a:solidFill>
                <a:latin typeface="Montserrat Classic" panose="00000500000000000000"/>
              </a:rPr>
              <a:t>Categorical Data cannot be understood by computer so it is necessary to convert it to numerical form.</a:t>
            </a:r>
          </a:p>
          <a:p>
            <a:pPr>
              <a:lnSpc>
                <a:spcPts val="3890"/>
              </a:lnSpc>
            </a:pPr>
            <a:endParaRPr/>
          </a:p>
          <a:p>
            <a:pPr>
              <a:lnSpc>
                <a:spcPts val="3890"/>
              </a:lnSpc>
            </a:pPr>
            <a:r>
              <a:rPr lang="en-US" sz="2800" spc="128" dirty="0">
                <a:solidFill>
                  <a:srgbClr val="FFFFFF"/>
                </a:solidFill>
                <a:latin typeface="Montserrat Classic" panose="00000500000000000000"/>
              </a:rPr>
              <a:t>Data analysis tasks become significantly harder as the dimensionality of the data increases. As the dimensionality increases, the number planes occupied by the data increases thus the data becomes difficult to model and visualize.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2D47"/>
        </a:solidFill>
        <a:effectLst/>
      </p:bgPr>
    </p:bg>
    <p:spTree>
      <p:nvGrpSpPr>
        <p:cNvPr id="1" name=""/>
        <p:cNvGrpSpPr/>
        <p:nvPr/>
      </p:nvGrpSpPr>
      <p:grpSpPr>
        <a:xfrm>
          <a:off x="0" y="0"/>
          <a:ext cx="0" cy="0"/>
          <a:chOff x="0" y="0"/>
          <a:chExt cx="0" cy="0"/>
        </a:xfrm>
      </p:grpSpPr>
      <p:sp>
        <p:nvSpPr>
          <p:cNvPr id="2" name="TextBox 2"/>
          <p:cNvSpPr txBox="1"/>
          <p:nvPr/>
        </p:nvSpPr>
        <p:spPr>
          <a:xfrm>
            <a:off x="1028700" y="725359"/>
            <a:ext cx="12741439" cy="770066"/>
          </a:xfrm>
          <a:prstGeom prst="rect">
            <a:avLst/>
          </a:prstGeom>
        </p:spPr>
        <p:txBody>
          <a:bodyPr lIns="0" tIns="0" rIns="0" bIns="0" rtlCol="0" anchor="t">
            <a:spAutoFit/>
          </a:bodyPr>
          <a:lstStyle/>
          <a:p>
            <a:pPr>
              <a:lnSpc>
                <a:spcPts val="6290"/>
              </a:lnSpc>
            </a:pPr>
            <a:r>
              <a:rPr lang="en-US" sz="4800" spc="139">
                <a:solidFill>
                  <a:srgbClr val="F8FBF8"/>
                </a:solidFill>
                <a:latin typeface="Montserrat Classic Bold" panose="00000800000000000000"/>
              </a:rPr>
              <a:t>FEATURE SELECTION</a:t>
            </a:r>
          </a:p>
        </p:txBody>
      </p:sp>
      <p:grpSp>
        <p:nvGrpSpPr>
          <p:cNvPr id="3" name="Group 3"/>
          <p:cNvGrpSpPr/>
          <p:nvPr/>
        </p:nvGrpSpPr>
        <p:grpSpPr>
          <a:xfrm rot="-10800000">
            <a:off x="14558220" y="-74628"/>
            <a:ext cx="3847680" cy="384152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FBF8"/>
            </a:solidFill>
          </p:spPr>
        </p:sp>
      </p:grpSp>
      <p:sp>
        <p:nvSpPr>
          <p:cNvPr id="5" name="AutoShape 5"/>
          <p:cNvSpPr/>
          <p:nvPr/>
        </p:nvSpPr>
        <p:spPr>
          <a:xfrm rot="-8100000">
            <a:off x="11454927" y="798667"/>
            <a:ext cx="5610063" cy="33751"/>
          </a:xfrm>
          <a:prstGeom prst="rect">
            <a:avLst/>
          </a:prstGeom>
          <a:solidFill>
            <a:srgbClr val="F8FBF8"/>
          </a:solidFill>
        </p:spPr>
      </p:sp>
      <p:sp>
        <p:nvSpPr>
          <p:cNvPr id="6" name="TextBox 6"/>
          <p:cNvSpPr txBox="1"/>
          <p:nvPr/>
        </p:nvSpPr>
        <p:spPr>
          <a:xfrm>
            <a:off x="1028700" y="3411890"/>
            <a:ext cx="14016394" cy="3415595"/>
          </a:xfrm>
          <a:prstGeom prst="rect">
            <a:avLst/>
          </a:prstGeom>
        </p:spPr>
        <p:txBody>
          <a:bodyPr lIns="0" tIns="0" rIns="0" bIns="0" rtlCol="0" anchor="t">
            <a:spAutoFit/>
          </a:bodyPr>
          <a:lstStyle/>
          <a:p>
            <a:pPr>
              <a:lnSpc>
                <a:spcPts val="3890"/>
              </a:lnSpc>
            </a:pPr>
            <a:r>
              <a:rPr lang="en-US" sz="2800" spc="128" dirty="0">
                <a:solidFill>
                  <a:srgbClr val="FFFFFF"/>
                </a:solidFill>
                <a:latin typeface="Montserrat Classic" panose="00000500000000000000"/>
              </a:rPr>
              <a:t>In feature selection we select those features which contribute most to the target variable and remove those features which affects negatively to the model performance. </a:t>
            </a:r>
          </a:p>
          <a:p>
            <a:pPr>
              <a:lnSpc>
                <a:spcPts val="3890"/>
              </a:lnSpc>
            </a:pPr>
            <a:endParaRP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Selection on the basis of standard deviation</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Selecting values on the basis of Correlation matrix values</a:t>
            </a:r>
          </a:p>
          <a:p>
            <a:pPr marL="604520" lvl="1" indent="-302260">
              <a:lnSpc>
                <a:spcPts val="3890"/>
              </a:lnSpc>
              <a:buFont typeface="Arial" panose="020B0604020202020204"/>
              <a:buChar char="•"/>
            </a:pPr>
            <a:r>
              <a:rPr lang="en-US" sz="2800" spc="128" dirty="0">
                <a:solidFill>
                  <a:srgbClr val="FFFFFF"/>
                </a:solidFill>
                <a:latin typeface="Montserrat Classic" panose="00000500000000000000"/>
              </a:rPr>
              <a:t>Selection using library functions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1899</Words>
  <Application>WPS Presentation</Application>
  <PresentationFormat>Custom</PresentationFormat>
  <Paragraphs>221</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Montserrat Classic Bold</vt:lpstr>
      <vt:lpstr>Montserrat Classic</vt:lpstr>
      <vt:lpstr>Calibri</vt:lpstr>
      <vt:lpstr>Montserrat Light</vt:lpstr>
      <vt:lpstr>Montserrat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 State Classification using Machine Learning and Deep Learning Algorithms</dc:title>
  <dc:creator/>
  <cp:lastModifiedBy>Nikhil</cp:lastModifiedBy>
  <cp:revision>28</cp:revision>
  <dcterms:created xsi:type="dcterms:W3CDTF">2006-08-16T00:00:00Z</dcterms:created>
  <dcterms:modified xsi:type="dcterms:W3CDTF">2020-07-02T20:38:28Z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1033-11.2.0.9260</vt:lpwstr>
  </property>
</Properties>
</file>